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07" r:id="rId5"/>
    <p:sldId id="258" r:id="rId6"/>
    <p:sldId id="308" r:id="rId7"/>
    <p:sldId id="309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68" r:id="rId17"/>
    <p:sldId id="269" r:id="rId18"/>
    <p:sldId id="270" r:id="rId19"/>
    <p:sldId id="271" r:id="rId20"/>
    <p:sldId id="262" r:id="rId21"/>
    <p:sldId id="260" r:id="rId22"/>
    <p:sldId id="263" r:id="rId23"/>
    <p:sldId id="261" r:id="rId24"/>
    <p:sldId id="264" r:id="rId25"/>
    <p:sldId id="265" r:id="rId26"/>
  </p:sldIdLst>
  <p:sldSz cx="12192000" cy="6858000"/>
  <p:notesSz cx="6858000" cy="9144000"/>
  <p:embeddedFontLst>
    <p:embeddedFont>
      <p:font typeface="둥근모꼴" panose="020B0500000000000000" pitchFamily="34" charset="-127"/>
      <p:regular r:id="rId28"/>
    </p:embeddedFont>
    <p:embeddedFont>
      <p:font typeface="IBM Plex Sans KR" panose="020B0503050203000203" pitchFamily="34" charset="-127"/>
      <p:regular r:id="rId29"/>
      <p:bold r:id="rId30"/>
    </p:embeddedFont>
    <p:embeddedFont>
      <p:font typeface="맑은 고딕" panose="020B0503020000020004" pitchFamily="34" charset="-127"/>
      <p:regular r:id="rId31"/>
      <p:bold r:id="rId32"/>
    </p:embeddedFont>
    <p:embeddedFont>
      <p:font typeface="Noto Sans KR SemiBold" panose="020B0200000000000000" pitchFamily="34" charset="-128"/>
      <p:regular r:id="rId33"/>
      <p:bold r:id="rId34"/>
    </p:embeddedFont>
    <p:embeddedFont>
      <p:font typeface="땅스부대찌개 Bold" panose="02020603020101020101" pitchFamily="18" charset="-127"/>
      <p:bold r:id="rId35"/>
    </p:embeddedFont>
    <p:embeddedFont>
      <p:font typeface="G마켓 산스 TTF Bold" panose="02000000000000000000" pitchFamily="2" charset="-128"/>
      <p:bold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864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6636" autoAdjust="0"/>
    <p:restoredTop sz="86457"/>
  </p:normalViewPr>
  <p:slideViewPr>
    <p:cSldViewPr snapToGrid="0">
      <p:cViewPr varScale="1">
        <p:scale>
          <a:sx n="117" d="100"/>
          <a:sy n="117" d="100"/>
        </p:scale>
        <p:origin x="114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CA751-F039-4A2E-90B2-DD16258ED798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87F3A6-5BF3-44FE-AA98-A3FEB9E7F2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27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635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843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460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3687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시간상의 문제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다른 수업을 듣고 싶은 경우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잘못 신청한 경우 등 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129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686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868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5853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276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819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363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8535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274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412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849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매년 축구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농구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야구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아이스하키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럭비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5</a:t>
            </a:r>
            <a:r>
              <a:rPr lang="ko-KR" altLang="en-US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종목의 경기를 개최한다</a:t>
            </a:r>
            <a:r>
              <a:rPr lang="en-US" altLang="ko-KR" sz="12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308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51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323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3143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986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609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331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894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87F3A6-5BF3-44FE-AA98-A3FEB9E7F22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037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5F068-0825-17D5-FC27-CADD6F752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B2B6557-6881-0774-8F4C-25F172A7E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2F1DF2-49B2-40C9-0AD7-F750BA7F8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FDE5B0-C2FA-C6BF-5D9D-03E9AA18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934764-7E4F-0B5A-D664-F21FA7D0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546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42521-E90F-4D64-B73C-6E4286CD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4B3C81D-3DBD-ACBB-BB30-CE7FB2B7C3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ADA23-7ACB-4608-2DCF-FBB7609F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EB1A0-F9BA-E96E-77A7-D9FD1183F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A1F256-B0E1-AA80-E9CE-E39468458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933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3E3CC39-9ADC-7CA3-8D1E-83CD9C4357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498097-00E3-AAA7-412F-DB063F26E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883F9-16AA-C280-24B5-E9AA4E0A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ADB8E7-B8D1-63BA-D76D-DC2E9482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38FCD4-9DAE-6B6C-FBDB-CD2592346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816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E1A2EA-0F64-B449-8CB7-E985E867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77C452-99A2-8C7B-EE48-423D7F441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7E9B1D-8FA8-682A-57B3-FF30F2469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5E387-B842-B25A-8A3E-9263BF2EA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6131D7-FD02-B6BF-4E72-2F36598EF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75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528A9F-018B-D29A-CDDE-B1AE8B7D1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E513DF-BA9F-F881-C2FD-6CF0D5969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4059B8-2134-5011-369D-5E66ECEF8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A66A10-AFDA-DB0D-D6F4-6ACE47447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F66A9A-9774-D592-8070-198314EAB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37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28750-B32B-C505-EAF0-88EF022A5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7ACEE4-B229-DA83-187E-9DDF085F56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D34813-1B6E-7D43-2997-5BEAF1141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A7DA25-8ADE-9652-4311-BA6490DE2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706EA5-C27D-9EDD-8E37-B94AF801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F097CF7-BCC3-180D-BD39-02934ECF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055BF7-3C7D-FE0F-F39A-E74F8D7A1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A82949-F82F-0E71-89C8-02F6A111C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8C15587-8599-F6A6-4FC3-BBD36EEAC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8A718F1-A207-E8B1-65E5-8EDB72D45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4755C4-9710-5441-CA1C-FF9973B95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A86EED-6D3B-8755-DEA6-F2D854BE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60889BB-7B66-0308-75CD-00EA7AE67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464068-A986-961F-5DBF-722DCF2CF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966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DEC4D2-9998-612C-F91A-56AC903F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99D2BB4-73DA-ED9D-1FB5-2D77160A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D5C6-BD55-0DDC-FDC3-0BBB37E6F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F65DA8-0995-FFA7-CE8D-315DF31F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905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CD3D1F8-A1A9-12EB-6B5E-97DD2030A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A1A0E55-91EC-EF1F-0D54-5E05404D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C20A6-0B81-1569-50FE-9F0A0F56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8128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28C574-1C34-5325-4EF7-41F89FFB5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273729-332E-1C26-5810-BE6B449B4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36C75ED-87BC-866C-3BC6-C053AEA02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D9AEBA-8FD8-74B6-A3C2-BCF0E8F7F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DECFFD-1E38-F68C-5311-3A8EDC27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E1DBA01-283F-902B-9C56-6D8467428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8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160891-A7CE-237F-0BCC-6E283321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1D4EAF-E8A7-9E44-111A-7B16074F3B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5D3855-DAB4-1641-93DA-EE9EDC6A4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54C02A-ED61-DA7F-DA96-814C580A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E6498-BE3B-4419-8B93-AC3DBB228550}" type="datetimeFigureOut">
              <a:rPr lang="ko-KR" altLang="en-US" smtClean="0"/>
              <a:t>2024. 1. 18.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498689-ED62-3DEA-9816-3D1207C6B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D4B2CB-3E55-ED3C-1F4F-8223366B5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F1CCB-802C-4AB4-8B2D-2947BE852AF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07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C69C10F-0539-B64B-C932-F6279F11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9D9C24-EDD0-649E-77AB-C085F8EF49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99FC6-67A0-A20B-3B2A-E21E9744A0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F29E6498-BE3B-4419-8B93-AC3DBB228550}" type="datetimeFigureOut">
              <a:rPr lang="ko-KR" altLang="en-US" smtClean="0"/>
              <a:pPr/>
              <a:t>2024. 1. 18.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9DA968-91D8-B48A-F935-0B6562DD6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C1639F-9ED7-C39A-EE70-396A54394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fld id="{190F1CCB-802C-4AB4-8B2D-2947BE852AF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0187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youtu.be/QvGJWQrEOZs?si=LJylo3RDrtk7rOi6" TargetMode="External"/><Relationship Id="rId4" Type="http://schemas.openxmlformats.org/officeDocument/2006/relationships/hyperlink" Target="https://youtu.be/wDU6Y1PNAt8?si=YQCN6sujVai4O-xp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3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microsoft.com/office/2007/relationships/hdphoto" Target="../media/hdphoto1.wdp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C6FA61CC-0CB8-EF05-81A9-B4276DF6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874AD23-C4E3-BA32-B33B-DDCC56BC8889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4CC0A4B-8889-7AB2-C6C4-E042B24E7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BF0AA9D-308E-3722-F424-9CCB1FEAB3DF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2954A0-3E84-08AA-0BC5-D2C34E95682C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795274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35089" y="2198054"/>
            <a:ext cx="5380505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새내기 새로 배움터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약자이다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「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新入生の新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しく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ぶ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場」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略語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である。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레크리에이션으로 친목을 다진다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レクリエーションで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親睦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深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める。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오직 같은 학년만 참석한다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同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じ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学年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だけが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参加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することができる。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단과대별로 실시한다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学部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ごとに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実施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참여하지 않아도 </a:t>
            </a:r>
            <a:r>
              <a:rPr lang="ko-KR" altLang="en-US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괜찮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</a:t>
            </a:r>
            <a:endParaRPr lang="ja-JP" altLang="en-US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参加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しなくても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良い。</a:t>
            </a:r>
            <a:endParaRPr lang="ko-KR" altLang="en-US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2161" y="1420068"/>
            <a:ext cx="66902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다음 중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대한 설명으로 옳지 않은 것은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latinLnBrk="0"/>
            <a:r>
              <a:rPr lang="ja-JP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　　</a:t>
            </a:r>
            <a:r>
              <a: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次</a:t>
            </a:r>
            <a:r>
              <a:rPr lang="ja-JP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のうち、「セト」の</a:t>
            </a:r>
            <a:r>
              <a: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説明</a:t>
            </a:r>
            <a:r>
              <a:rPr lang="ja-JP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として</a:t>
            </a:r>
            <a:r>
              <a:rPr lang="ko-KR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正</a:t>
            </a:r>
            <a:r>
              <a:rPr lang="ja-JP" altLang="en-US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しくないものはどれか？</a:t>
            </a:r>
            <a:endParaRPr lang="ko-KR" altLang="en-US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5028585" y="4121972"/>
            <a:ext cx="374072" cy="303856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7"/>
          <a:stretch/>
        </p:blipFill>
        <p:spPr bwMode="auto">
          <a:xfrm>
            <a:off x="763600" y="2366066"/>
            <a:ext cx="3835800" cy="266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935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F5AA9D33-5863-A9CA-BD8A-8556B8015D1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2E61E94-FBDB-9CE5-4F2B-5EAC81D75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9E78AE-74F3-AD68-E4E8-A83D26460215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E85E12-A4E3-E1F4-F0F6-6984987A31CF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38580" y="1382334"/>
            <a:ext cx="10109296" cy="6132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란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새내기 새로 배움터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의 약자로 단과대별로 다른 날짜에 실시한다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「セト」とは「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新入生の新学期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、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びの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場」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略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で、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学部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ごとに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異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なる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日程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実施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されます</a:t>
            </a:r>
            <a:r>
              <a:rPr lang="en-US" altLang="ja-JP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일반적으로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말쯤에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박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일로 진행되며 다양한 레크리에이션을 통해 동기와 선후배 사이 친목을 도모한다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一般的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en-US" altLang="ja-JP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月末頃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en-US" altLang="ja-JP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泊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日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行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われ、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様々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なレクリエーションを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通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じて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同期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や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先輩と後輩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間の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親睦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図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る。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이는 필수 참여가 아니며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참여하지 않아도 불이익은 존재하지 않는다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ja-JP" altLang="en-US" sz="240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セトは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絶対参加しなければならない訳ではないので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、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参加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しなくても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不利益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はありません！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68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C9196E2-1D07-0C3A-C23B-97F98BC02A7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0BCF7E1-983C-6D0E-7A25-0D4DA216E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C09C7E6-D510-95AE-4B0B-4D7162B9402D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A88ED6-1A25-38E1-19B3-46C5A6768641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220788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515352" y="2763097"/>
            <a:ext cx="4914393" cy="279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학교 식당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学食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쉬는 시간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時間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점심시간 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お昼ご飯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카페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カフェ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편의점 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コンビニ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17675" y="1486660"/>
            <a:ext cx="7142648" cy="105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다음 중 한국 대학교에 존재하지 않는 것은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무엇인가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次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のうち、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韓国の大学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存在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しないものはどれか？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ko-KR" altLang="en-US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4458583" y="3882108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" b="24296"/>
          <a:stretch/>
        </p:blipFill>
        <p:spPr bwMode="auto">
          <a:xfrm>
            <a:off x="1044136" y="2035763"/>
            <a:ext cx="2882089" cy="370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45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E5AC5054-F76F-3DEB-CE8F-DA211405E56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27019E85-9597-A7C8-D901-CF338E92A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D0781E-CA9E-ED4D-8EAC-BCD720CBA9B7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BF995B-7678-6A83-613B-ABA2ED618FEA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234014" y="1473548"/>
            <a:ext cx="9718427" cy="5009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일본 대학의 경우 일반적으로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시부터 약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시간 동안은 점심시간이 주어지지만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 대학의 경우 별도로 점심시간이 부여되지 않는다</a:t>
            </a:r>
            <a:r>
              <a:rPr lang="en-US" altLang="ko-KR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日本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場合、一般的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en-US" altLang="ja-JP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12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時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から約</a:t>
            </a:r>
            <a:r>
              <a:rPr lang="en-US" altLang="ja-JP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時間程度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お昼時間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あり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ますが、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場合は別途お昼時間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与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えられません。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따라서 수강신청 시 이를 고려하여 시간표를 편성하지 않으면 점심을 먹지 못하는 상황에 놓일 수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そのため、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履修登録をする時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にこれを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考慮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して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時間割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組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まないと、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お昼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食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べられなくなる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可能性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があります！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643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3976C90-A9AB-E7E4-E708-72E7A10621C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720513D-82D8-2A4F-2679-AE2EC7D35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B18D2A0-FC46-B2AB-2F78-2BBA47D14B4C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2BB171-1872-A460-5D6A-85CAAA1F5448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163955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68289" y="3441184"/>
            <a:ext cx="3959617" cy="279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재수강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再受講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수강신청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受講申請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수강정정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受講訂正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수강취소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取消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수강철회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撤回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20" y="1747694"/>
            <a:ext cx="7217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개강 후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주일 동안 수업을 들어본 후 신청한 수업을 바꿀 수 있는 제도는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次のうち、学期が始まってから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週間受講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した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後、履修申請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変更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できる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制度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は？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4323976" y="4551462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1" t="6822" r="7421"/>
          <a:stretch/>
        </p:blipFill>
        <p:spPr bwMode="auto">
          <a:xfrm>
            <a:off x="440344" y="2663301"/>
            <a:ext cx="3706523" cy="268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22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112329C-9107-EB9F-72A5-6DC4CC35772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3B50D831-8284-EDD2-47D8-334F7B4AD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2AA4D52-C2D5-03C2-A184-87235DC1048E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7F59C4-99C5-30C8-555F-94EE4E02F6B3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583687" y="2479619"/>
            <a:ext cx="9024627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 대학교의 경우 학기 시작 전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정규 수강신청 기간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場合は学期開始前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の「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正規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受講申請期間」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 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학기 시작 후 일주일 동안 진행되는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수강정정</a:t>
            </a:r>
            <a:r>
              <a:rPr lang="en-US" altLang="ko-KR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기간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学期開始後に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週間行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われる「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受講訂正期間」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があります！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1125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D4547308-36D9-82B9-9849-3A29BCE09D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C58B765-5824-5182-EE3D-6F1F29BE0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62CBFB-DA3E-ECC4-02C1-F233A535A361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57C888E-0E2F-CBE2-E308-B08E75AC3167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5672266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962940" y="3036363"/>
            <a:ext cx="4916717" cy="2797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캠퍼스 커플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キャンパスカップル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점심식사 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ランチタイム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수능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受験生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중간고사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中間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テスト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MT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62940" y="2063626"/>
            <a:ext cx="49183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한국에서 벚꽃의 꽃말은 무엇일까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桜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花言葉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は？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5896601" y="4661956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B00C01-BF41-4070-E82B-62AA0D9471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7" t="-335" r="-3677" b="335"/>
          <a:stretch/>
        </p:blipFill>
        <p:spPr>
          <a:xfrm>
            <a:off x="1312343" y="2670722"/>
            <a:ext cx="4263037" cy="281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711C725-99BD-80D0-F5DC-CE701FFAEA4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3194EE-E2C7-7349-B04C-3807C92DF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6604F0-8FEA-4507-6BB3-AEDB6A49E96E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7BEEA6-FD0C-8E20-A453-A59EB5A02A35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29764" y="1927642"/>
            <a:ext cx="9326928" cy="5013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한국에서 평균적인 벚꽃 개화시기는 한국의 중간고사 시험 기간과 겹쳐서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재미로 벚꽃의 꽃말을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중간고사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라고 말한다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.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平均的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桜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開花時期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中間試験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試験期間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重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なっているので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、言葉遊びのような形で韓国では桜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花言葉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を「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中間試験」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言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います。</a:t>
            </a:r>
          </a:p>
          <a:p>
            <a:pPr latinLnBrk="0"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여의도 공원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석촌호수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가면 벚꽃 축제를 즐길 수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b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ヨイド公園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ソクチョン湖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行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けば、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桜祭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りを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しむことができます！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55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CB2EDE3-86DB-DAB2-625F-1F8D9B73AACA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D835F11-A171-5376-1661-A1A97A41E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16BF4E-24A6-257E-4956-AD2A8CD78A13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6DA605A-5603-A221-DEB2-59B3EE8C6F7D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093788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61924" y="2540547"/>
            <a:ext cx="7370619" cy="4839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보통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월에 개최한다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通常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5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か</a:t>
            </a:r>
            <a:r>
              <a:rPr lang="en-US" altLang="ja-JP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開催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다른 학교 학생들은 참여할 수 없다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他校生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参加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できない。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학생들끼리 직접 주점을 운영하기도 한다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学生同士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直接出店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酒類の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運営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することもある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。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아이돌 등 연예인을 게스트로 섭외한다</a:t>
            </a:r>
            <a:b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アイドルなどの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芸能人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をゲストとして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招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く。</a:t>
            </a:r>
            <a:endParaRPr lang="en-US" altLang="ko-KR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대동제라고 부르는 경우가 많다 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大同祭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呼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ばれることが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多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い</a:t>
            </a:r>
            <a:endParaRPr lang="ko-KR" altLang="en-US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61924" y="1358548"/>
            <a:ext cx="7597291" cy="113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한국의 대학교 축제에 대한 설명으로 옳지 않은 것은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大学祭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説明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として、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正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しくないものは？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4119355" y="3149890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 descr="하늘, 실외, 사람, 사람들이(가) 표시된 사진&#10;&#10;자동 생성된 설명">
            <a:extLst>
              <a:ext uri="{FF2B5EF4-FFF2-40B4-BE49-F238E27FC236}">
                <a16:creationId xmlns:a16="http://schemas.microsoft.com/office/drawing/2014/main" id="{68BA410F-1553-1AB2-913D-7715B7C56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89" y="3063471"/>
            <a:ext cx="3349110" cy="223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2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1324BE8-3EB0-E70D-2D1E-6C12CCFF6D50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6C17C6A-7BA5-FBA3-8419-6CD21F0F8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E5645A-1BC4-9CA3-4141-7D1FA956A155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EEC7D8-B33D-C84D-3495-B3F8B6109A8A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93419" y="3306044"/>
            <a:ext cx="65996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다른 대학교의 축제도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자유롭게 참여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할 수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他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の学祭にも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自由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参加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できます！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435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F8957DD-993C-0FC5-8843-3C092E445A79}"/>
              </a:ext>
            </a:extLst>
          </p:cNvPr>
          <p:cNvGrpSpPr/>
          <p:nvPr/>
        </p:nvGrpSpPr>
        <p:grpSpPr>
          <a:xfrm>
            <a:off x="-4365" y="0"/>
            <a:ext cx="12199295" cy="6862348"/>
            <a:chOff x="0" y="0"/>
            <a:chExt cx="18285714" cy="10285714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5B5B0794-9797-5408-9100-E401F7F6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4644A8ED-76EA-4729-B78A-8CD7A38C4415}"/>
              </a:ext>
            </a:extLst>
          </p:cNvPr>
          <p:cNvGrpSpPr/>
          <p:nvPr/>
        </p:nvGrpSpPr>
        <p:grpSpPr>
          <a:xfrm>
            <a:off x="9844113" y="2166457"/>
            <a:ext cx="2611412" cy="4932843"/>
            <a:chOff x="14804869" y="3247221"/>
            <a:chExt cx="3914286" cy="7393651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13E59CB3-8096-42E1-9198-E055C3FB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4869" y="3247221"/>
              <a:ext cx="3914286" cy="7393651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0EC77117-3A33-666F-6E83-6567165B9534}"/>
              </a:ext>
            </a:extLst>
          </p:cNvPr>
          <p:cNvGrpSpPr/>
          <p:nvPr/>
        </p:nvGrpSpPr>
        <p:grpSpPr>
          <a:xfrm>
            <a:off x="369826" y="1304456"/>
            <a:ext cx="1804479" cy="2464667"/>
            <a:chOff x="560881" y="1955199"/>
            <a:chExt cx="2704762" cy="3694196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48A6053B-B70E-8A45-5668-9DE9E4CC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81" y="1955199"/>
              <a:ext cx="2704762" cy="3694196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C2FA24-DA98-ACFA-2329-9DA2FE747EB3}"/>
              </a:ext>
            </a:extLst>
          </p:cNvPr>
          <p:cNvSpPr/>
          <p:nvPr/>
        </p:nvSpPr>
        <p:spPr>
          <a:xfrm>
            <a:off x="649557" y="574830"/>
            <a:ext cx="10892887" cy="5708341"/>
          </a:xfrm>
          <a:prstGeom prst="roundRect">
            <a:avLst>
              <a:gd name="adj" fmla="val 7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A36D846-B431-6EF7-B48B-34718600B4CF}"/>
              </a:ext>
            </a:extLst>
          </p:cNvPr>
          <p:cNvGrpSpPr/>
          <p:nvPr/>
        </p:nvGrpSpPr>
        <p:grpSpPr>
          <a:xfrm>
            <a:off x="10990317" y="336088"/>
            <a:ext cx="389173" cy="389187"/>
            <a:chOff x="16480100" y="503750"/>
            <a:chExt cx="583338" cy="583338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FFF8272D-C148-1A47-9DD7-FC1DB5BE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100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BD391387-1905-A34B-3C86-D4DEC4E18AC5}"/>
              </a:ext>
            </a:extLst>
          </p:cNvPr>
          <p:cNvGrpSpPr/>
          <p:nvPr/>
        </p:nvGrpSpPr>
        <p:grpSpPr>
          <a:xfrm>
            <a:off x="11464387" y="336088"/>
            <a:ext cx="389173" cy="389187"/>
            <a:chOff x="17190691" y="503750"/>
            <a:chExt cx="583338" cy="583338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D3289EF2-F419-C8D1-FF22-104D527A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691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55D39-EBAC-2649-55FF-50EDA9377764}"/>
              </a:ext>
            </a:extLst>
          </p:cNvPr>
          <p:cNvGrpSpPr/>
          <p:nvPr/>
        </p:nvGrpSpPr>
        <p:grpSpPr>
          <a:xfrm>
            <a:off x="113271" y="135016"/>
            <a:ext cx="1989753" cy="433618"/>
            <a:chOff x="410547" y="356066"/>
            <a:chExt cx="2612054" cy="569233"/>
          </a:xfrm>
        </p:grpSpPr>
        <p:sp>
          <p:nvSpPr>
            <p:cNvPr id="45" name="모서리가 둥근 직사각형 151">
              <a:extLst>
                <a:ext uri="{FF2B5EF4-FFF2-40B4-BE49-F238E27FC236}">
                  <a16:creationId xmlns:a16="http://schemas.microsoft.com/office/drawing/2014/main" id="{50F4BB2B-9F3F-0312-7136-262F1DAC7ED0}"/>
                </a:ext>
              </a:extLst>
            </p:cNvPr>
            <p:cNvSpPr/>
            <p:nvPr/>
          </p:nvSpPr>
          <p:spPr>
            <a:xfrm>
              <a:off x="461347" y="4068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35">
              <a:extLst>
                <a:ext uri="{FF2B5EF4-FFF2-40B4-BE49-F238E27FC236}">
                  <a16:creationId xmlns:a16="http://schemas.microsoft.com/office/drawing/2014/main" id="{81A4E2F9-50E7-B3B2-9AC2-CD5FF78E98CC}"/>
                </a:ext>
              </a:extLst>
            </p:cNvPr>
            <p:cNvSpPr/>
            <p:nvPr/>
          </p:nvSpPr>
          <p:spPr>
            <a:xfrm>
              <a:off x="410547" y="3560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BE89DCB-6950-373D-B08D-1EFB7708D1C8}"/>
                </a:ext>
              </a:extLst>
            </p:cNvPr>
            <p:cNvGrpSpPr/>
            <p:nvPr/>
          </p:nvGrpSpPr>
          <p:grpSpPr>
            <a:xfrm>
              <a:off x="1483590" y="494791"/>
              <a:ext cx="318273" cy="291779"/>
              <a:chOff x="11006836" y="3362315"/>
              <a:chExt cx="974061" cy="892979"/>
            </a:xfrm>
          </p:grpSpPr>
          <p:sp>
            <p:nvSpPr>
              <p:cNvPr id="56" name="자유형 137">
                <a:extLst>
                  <a:ext uri="{FF2B5EF4-FFF2-40B4-BE49-F238E27FC236}">
                    <a16:creationId xmlns:a16="http://schemas.microsoft.com/office/drawing/2014/main" id="{3CE92B83-ECEF-35DB-BF99-1472BCBCAD2F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DF15AF9A-62D5-0E38-2550-E746C6AD5885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BC07541-B01D-CB06-6B60-38DE7B99C646}"/>
                </a:ext>
              </a:extLst>
            </p:cNvPr>
            <p:cNvGrpSpPr/>
            <p:nvPr/>
          </p:nvGrpSpPr>
          <p:grpSpPr>
            <a:xfrm>
              <a:off x="1023187" y="497033"/>
              <a:ext cx="318273" cy="291779"/>
              <a:chOff x="11006836" y="3362315"/>
              <a:chExt cx="974061" cy="892979"/>
            </a:xfrm>
          </p:grpSpPr>
          <p:sp>
            <p:nvSpPr>
              <p:cNvPr id="54" name="자유형 140">
                <a:extLst>
                  <a:ext uri="{FF2B5EF4-FFF2-40B4-BE49-F238E27FC236}">
                    <a16:creationId xmlns:a16="http://schemas.microsoft.com/office/drawing/2014/main" id="{FABC961D-9B0D-9CB2-4CB5-02D51B08A41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E1C76E73-1155-359E-C2E1-68169C17BE5E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73BAE2-559E-A466-71E3-C972DF330A7A}"/>
                </a:ext>
              </a:extLst>
            </p:cNvPr>
            <p:cNvGrpSpPr/>
            <p:nvPr/>
          </p:nvGrpSpPr>
          <p:grpSpPr>
            <a:xfrm>
              <a:off x="560687" y="493514"/>
              <a:ext cx="318273" cy="291779"/>
              <a:chOff x="11006836" y="3362315"/>
              <a:chExt cx="974061" cy="892979"/>
            </a:xfrm>
          </p:grpSpPr>
          <p:sp>
            <p:nvSpPr>
              <p:cNvPr id="52" name="자유형 143">
                <a:extLst>
                  <a:ext uri="{FF2B5EF4-FFF2-40B4-BE49-F238E27FC236}">
                    <a16:creationId xmlns:a16="http://schemas.microsoft.com/office/drawing/2014/main" id="{74D62530-4136-AA84-31DD-46D59087A9B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157D4AED-F727-B970-D0DB-D4ED8C2609F8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하트 49">
              <a:extLst>
                <a:ext uri="{FF2B5EF4-FFF2-40B4-BE49-F238E27FC236}">
                  <a16:creationId xmlns:a16="http://schemas.microsoft.com/office/drawing/2014/main" id="{94963F76-DF26-FC87-2348-696FB9415A88}"/>
                </a:ext>
              </a:extLst>
            </p:cNvPr>
            <p:cNvSpPr/>
            <p:nvPr/>
          </p:nvSpPr>
          <p:spPr>
            <a:xfrm>
              <a:off x="2514796" y="495787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하트 50">
              <a:extLst>
                <a:ext uri="{FF2B5EF4-FFF2-40B4-BE49-F238E27FC236}">
                  <a16:creationId xmlns:a16="http://schemas.microsoft.com/office/drawing/2014/main" id="{422388C9-BA2E-889C-3F42-03164467607B}"/>
                </a:ext>
              </a:extLst>
            </p:cNvPr>
            <p:cNvSpPr/>
            <p:nvPr/>
          </p:nvSpPr>
          <p:spPr>
            <a:xfrm>
              <a:off x="2001510" y="489211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414DA4-A160-BC26-A5A8-D3D327237908}"/>
              </a:ext>
            </a:extLst>
          </p:cNvPr>
          <p:cNvSpPr txBox="1"/>
          <p:nvPr/>
        </p:nvSpPr>
        <p:spPr>
          <a:xfrm>
            <a:off x="2514600" y="857004"/>
            <a:ext cx="7162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---------------------- TEAM ----------------------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853F693A-D1E8-D9E3-7255-5DCEAF0A3B94}"/>
              </a:ext>
            </a:extLst>
          </p:cNvPr>
          <p:cNvGrpSpPr/>
          <p:nvPr/>
        </p:nvGrpSpPr>
        <p:grpSpPr>
          <a:xfrm>
            <a:off x="1382483" y="1587875"/>
            <a:ext cx="9427034" cy="4255231"/>
            <a:chOff x="1200000" y="1440708"/>
            <a:chExt cx="15739045" cy="7104383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F503F65-4D45-6D1F-6456-06E776D4D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000" y="1440708"/>
              <a:ext cx="15739045" cy="7104383"/>
            </a:xfrm>
            <a:prstGeom prst="rect">
              <a:avLst/>
            </a:prstGeom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CFA07E16-6A2D-61AD-8C91-2DA8E71964B5}"/>
              </a:ext>
            </a:extLst>
          </p:cNvPr>
          <p:cNvGrpSpPr/>
          <p:nvPr/>
        </p:nvGrpSpPr>
        <p:grpSpPr>
          <a:xfrm>
            <a:off x="2465727" y="2759918"/>
            <a:ext cx="7260547" cy="2183736"/>
            <a:chOff x="2392691" y="2677255"/>
            <a:chExt cx="7260547" cy="2183736"/>
          </a:xfrm>
        </p:grpSpPr>
        <p:pic>
          <p:nvPicPr>
            <p:cNvPr id="36" name="그림 35" descr="인간의 얼굴, 사람, 패션 액세서리, 미소이(가) 표시된 사진&#10;&#10;자동 생성된 설명">
              <a:extLst>
                <a:ext uri="{FF2B5EF4-FFF2-40B4-BE49-F238E27FC236}">
                  <a16:creationId xmlns:a16="http://schemas.microsoft.com/office/drawing/2014/main" id="{7C233DA0-285D-5404-5658-A0C12B588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" t="22298" r="43885" b="6989"/>
            <a:stretch>
              <a:fillRect/>
            </a:stretch>
          </p:blipFill>
          <p:spPr>
            <a:xfrm>
              <a:off x="7469502" y="2677255"/>
              <a:ext cx="2183736" cy="2183736"/>
            </a:xfrm>
            <a:custGeom>
              <a:avLst/>
              <a:gdLst>
                <a:gd name="connsiteX0" fmla="*/ 1091868 w 2183736"/>
                <a:gd name="connsiteY0" fmla="*/ 0 h 2183736"/>
                <a:gd name="connsiteX1" fmla="*/ 2183736 w 2183736"/>
                <a:gd name="connsiteY1" fmla="*/ 1091868 h 2183736"/>
                <a:gd name="connsiteX2" fmla="*/ 1091868 w 2183736"/>
                <a:gd name="connsiteY2" fmla="*/ 2183736 h 2183736"/>
                <a:gd name="connsiteX3" fmla="*/ 0 w 2183736"/>
                <a:gd name="connsiteY3" fmla="*/ 1091868 h 2183736"/>
                <a:gd name="connsiteX4" fmla="*/ 1091868 w 2183736"/>
                <a:gd name="connsiteY4" fmla="*/ 0 h 21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36" h="2183736">
                  <a:moveTo>
                    <a:pt x="1091868" y="0"/>
                  </a:moveTo>
                  <a:cubicBezTo>
                    <a:pt x="1694890" y="0"/>
                    <a:pt x="2183736" y="488846"/>
                    <a:pt x="2183736" y="1091868"/>
                  </a:cubicBezTo>
                  <a:cubicBezTo>
                    <a:pt x="2183736" y="1694890"/>
                    <a:pt x="1694890" y="2183736"/>
                    <a:pt x="1091868" y="2183736"/>
                  </a:cubicBezTo>
                  <a:cubicBezTo>
                    <a:pt x="488846" y="2183736"/>
                    <a:pt x="0" y="1694890"/>
                    <a:pt x="0" y="1091868"/>
                  </a:cubicBezTo>
                  <a:cubicBezTo>
                    <a:pt x="0" y="488846"/>
                    <a:pt x="488846" y="0"/>
                    <a:pt x="1091868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5" name="그림 24" descr="야외, 하늘, 사람, 의류이(가) 표시된 사진&#10;&#10;자동 생성된 설명">
              <a:extLst>
                <a:ext uri="{FF2B5EF4-FFF2-40B4-BE49-F238E27FC236}">
                  <a16:creationId xmlns:a16="http://schemas.microsoft.com/office/drawing/2014/main" id="{4860C555-F585-6BED-45B5-BA39F5CE2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00" t="34914" r="22999" b="16410"/>
            <a:stretch>
              <a:fillRect/>
            </a:stretch>
          </p:blipFill>
          <p:spPr>
            <a:xfrm>
              <a:off x="4931097" y="2677255"/>
              <a:ext cx="2183736" cy="2183736"/>
            </a:xfrm>
            <a:custGeom>
              <a:avLst/>
              <a:gdLst>
                <a:gd name="connsiteX0" fmla="*/ 1091868 w 2183736"/>
                <a:gd name="connsiteY0" fmla="*/ 0 h 2183736"/>
                <a:gd name="connsiteX1" fmla="*/ 2183736 w 2183736"/>
                <a:gd name="connsiteY1" fmla="*/ 1091868 h 2183736"/>
                <a:gd name="connsiteX2" fmla="*/ 1091868 w 2183736"/>
                <a:gd name="connsiteY2" fmla="*/ 2183736 h 2183736"/>
                <a:gd name="connsiteX3" fmla="*/ 0 w 2183736"/>
                <a:gd name="connsiteY3" fmla="*/ 1091868 h 2183736"/>
                <a:gd name="connsiteX4" fmla="*/ 1091868 w 2183736"/>
                <a:gd name="connsiteY4" fmla="*/ 0 h 21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36" h="2183736">
                  <a:moveTo>
                    <a:pt x="1091868" y="0"/>
                  </a:moveTo>
                  <a:cubicBezTo>
                    <a:pt x="1694890" y="0"/>
                    <a:pt x="2183736" y="488846"/>
                    <a:pt x="2183736" y="1091868"/>
                  </a:cubicBezTo>
                  <a:cubicBezTo>
                    <a:pt x="2183736" y="1694890"/>
                    <a:pt x="1694890" y="2183736"/>
                    <a:pt x="1091868" y="2183736"/>
                  </a:cubicBezTo>
                  <a:cubicBezTo>
                    <a:pt x="488846" y="2183736"/>
                    <a:pt x="0" y="1694890"/>
                    <a:pt x="0" y="1091868"/>
                  </a:cubicBezTo>
                  <a:cubicBezTo>
                    <a:pt x="0" y="488846"/>
                    <a:pt x="488846" y="0"/>
                    <a:pt x="1091868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7" name="그림 26" descr="사람, 벽, 받침 접시, 실내이(가) 표시된 사진&#10;&#10;자동 생성된 설명">
              <a:extLst>
                <a:ext uri="{FF2B5EF4-FFF2-40B4-BE49-F238E27FC236}">
                  <a16:creationId xmlns:a16="http://schemas.microsoft.com/office/drawing/2014/main" id="{14E74B87-01C8-756F-F08F-C26F15D696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11" t="21695" r="22688" b="29629"/>
            <a:stretch>
              <a:fillRect/>
            </a:stretch>
          </p:blipFill>
          <p:spPr>
            <a:xfrm>
              <a:off x="2392691" y="2677255"/>
              <a:ext cx="2183736" cy="2183736"/>
            </a:xfrm>
            <a:custGeom>
              <a:avLst/>
              <a:gdLst>
                <a:gd name="connsiteX0" fmla="*/ 1091868 w 2183736"/>
                <a:gd name="connsiteY0" fmla="*/ 0 h 2183736"/>
                <a:gd name="connsiteX1" fmla="*/ 2183736 w 2183736"/>
                <a:gd name="connsiteY1" fmla="*/ 1091868 h 2183736"/>
                <a:gd name="connsiteX2" fmla="*/ 1091868 w 2183736"/>
                <a:gd name="connsiteY2" fmla="*/ 2183736 h 2183736"/>
                <a:gd name="connsiteX3" fmla="*/ 0 w 2183736"/>
                <a:gd name="connsiteY3" fmla="*/ 1091868 h 2183736"/>
                <a:gd name="connsiteX4" fmla="*/ 1091868 w 2183736"/>
                <a:gd name="connsiteY4" fmla="*/ 0 h 218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36" h="2183736">
                  <a:moveTo>
                    <a:pt x="1091868" y="0"/>
                  </a:moveTo>
                  <a:cubicBezTo>
                    <a:pt x="1694890" y="0"/>
                    <a:pt x="2183736" y="488846"/>
                    <a:pt x="2183736" y="1091868"/>
                  </a:cubicBezTo>
                  <a:cubicBezTo>
                    <a:pt x="2183736" y="1694890"/>
                    <a:pt x="1694890" y="2183736"/>
                    <a:pt x="1091868" y="2183736"/>
                  </a:cubicBezTo>
                  <a:cubicBezTo>
                    <a:pt x="488846" y="2183736"/>
                    <a:pt x="0" y="1694890"/>
                    <a:pt x="0" y="1091868"/>
                  </a:cubicBezTo>
                  <a:cubicBezTo>
                    <a:pt x="0" y="488846"/>
                    <a:pt x="488846" y="0"/>
                    <a:pt x="1091868" y="0"/>
                  </a:cubicBezTo>
                  <a:close/>
                </a:path>
              </a:pathLst>
            </a:cu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02C4790-BC33-EC29-B89C-87F560867972}"/>
              </a:ext>
            </a:extLst>
          </p:cNvPr>
          <p:cNvSpPr txBox="1"/>
          <p:nvPr/>
        </p:nvSpPr>
        <p:spPr>
          <a:xfrm>
            <a:off x="2514600" y="2067842"/>
            <a:ext cx="71628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&lt; </a:t>
            </a:r>
            <a:r>
              <a:rPr lang="ko-KR" altLang="en-US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함께할 선생님 </a:t>
            </a: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&gt;</a:t>
            </a:r>
          </a:p>
          <a:p>
            <a:pPr algn="ctr"/>
            <a:r>
              <a:rPr lang="ja-JP" altLang="en-US" sz="160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共にする先生</a:t>
            </a:r>
            <a:endParaRPr lang="ko-KR" altLang="en-US" sz="160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AEE7F31-D1DE-CBD8-7280-B11E5F717188}"/>
              </a:ext>
            </a:extLst>
          </p:cNvPr>
          <p:cNvSpPr txBox="1"/>
          <p:nvPr/>
        </p:nvSpPr>
        <p:spPr>
          <a:xfrm>
            <a:off x="2588039" y="5101125"/>
            <a:ext cx="1939111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b="1" dirty="0" err="1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곽아연</a:t>
            </a:r>
            <a:r>
              <a:rPr lang="ko-KR" altLang="en-US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선생님</a:t>
            </a:r>
            <a:endParaRPr lang="en-US" altLang="ko-KR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Kwak </a:t>
            </a:r>
            <a:r>
              <a:rPr lang="en-US" altLang="ko-KR" dirty="0" err="1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Ayeon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7EA92E-BD62-8F3A-F7CD-57835E78E31E}"/>
              </a:ext>
            </a:extLst>
          </p:cNvPr>
          <p:cNvSpPr txBox="1"/>
          <p:nvPr/>
        </p:nvSpPr>
        <p:spPr>
          <a:xfrm>
            <a:off x="5125726" y="5101125"/>
            <a:ext cx="1939111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b="1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박민지</a:t>
            </a:r>
            <a:r>
              <a:rPr lang="ko-KR" altLang="en-US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선생님</a:t>
            </a:r>
            <a:endParaRPr lang="en-US" altLang="ko-KR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Park Minji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E9EA799-8336-DFA2-8C07-7E18BD54FBD7}"/>
              </a:ext>
            </a:extLst>
          </p:cNvPr>
          <p:cNvSpPr txBox="1"/>
          <p:nvPr/>
        </p:nvSpPr>
        <p:spPr>
          <a:xfrm>
            <a:off x="7664850" y="5101125"/>
            <a:ext cx="1939111" cy="56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ko-KR" altLang="en-US" sz="2000" b="1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전유빈</a:t>
            </a:r>
            <a:r>
              <a:rPr lang="ko-KR" altLang="en-US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선생님</a:t>
            </a:r>
            <a:endParaRPr lang="en-US" altLang="ko-KR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Jeon </a:t>
            </a:r>
            <a:r>
              <a:rPr lang="en-US" altLang="ko-KR" dirty="0" err="1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Yubeen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25063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016A3EA-829E-7C8D-7320-FD691374BC7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AE6360A9-990F-D659-3E0E-16F736436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078E73D-8BFB-7942-A2E6-303F951C3EA4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F92C35-5EBE-40DF-0BAD-AC42592DF73F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81586" y="2724078"/>
            <a:ext cx="100232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여름 방학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겨울 방학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봄 방학 </a:t>
            </a:r>
            <a:r>
              <a:rPr lang="ko-KR" altLang="en-US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총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번의 방학이 있는 일본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달리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夏休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冬休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春休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計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回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休み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がある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日本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違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い</a:t>
            </a:r>
            <a:endParaRPr lang="en-US" altLang="ja-JP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/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한국은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여름 방학</a:t>
            </a:r>
            <a:r>
              <a:rPr lang="en-US" altLang="ko-KR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겨울 방학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총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번의 방학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만이 존재한다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夏休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冬休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みの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計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回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しかありません</a:t>
            </a:r>
            <a:r>
              <a:rPr lang="en-US" altLang="ja-JP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49254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0FC13F6-24E1-388C-F62D-0BD294D6EE0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C33A4FF-B5E4-54D5-E149-83A2E95C1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290525-54BD-BED7-7F55-A181D6F1B4CE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157CC1-B978-154D-EB0A-E8F6B7F14B6D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563688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16408" y="2990479"/>
            <a:ext cx="5041977" cy="279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月上旬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말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月下旬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月上旬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말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10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月下旬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11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月上旬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575" y="1671105"/>
            <a:ext cx="7169474" cy="1052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 대학교의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학기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개강 시기로 알맞은 것은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韓国の大学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en-US" altLang="ja-JP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2</a:t>
            </a:r>
            <a:r>
              <a:rPr lang="ko-KR" altLang="en-US" sz="20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学期開講時期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として</a:t>
            </a:r>
            <a:r>
              <a:rPr lang="ko-KR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適切</a:t>
            </a:r>
            <a:r>
              <a:rPr lang="ja-JP" altLang="en-US" sz="20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なものは？</a:t>
            </a:r>
            <a:endParaRPr lang="ko-KR" altLang="en-US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4850069" y="2974029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1B3AFC-92FF-8143-98B8-49A4D3FCB2DC}"/>
              </a:ext>
            </a:extLst>
          </p:cNvPr>
          <p:cNvSpPr txBox="1"/>
          <p:nvPr/>
        </p:nvSpPr>
        <p:spPr>
          <a:xfrm>
            <a:off x="4806813" y="6184669"/>
            <a:ext cx="6637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* 2</a:t>
            </a:r>
            <a:r>
              <a:rPr lang="ko-KR" altLang="en-US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학기 </a:t>
            </a:r>
            <a:r>
              <a:rPr lang="en-US" altLang="ko-KR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: </a:t>
            </a:r>
            <a:r>
              <a:rPr lang="ja-JP" altLang="en-US" sz="2000" dirty="0">
                <a:latin typeface="HY헤드라인M" panose="02030600000101010101" pitchFamily="18" charset="-127"/>
                <a:ea typeface="a고딕15" panose="02020600000000000000" pitchFamily="18" charset="-127"/>
              </a:rPr>
              <a:t>秋学期</a:t>
            </a:r>
            <a:r>
              <a:rPr lang="en-US" altLang="ja-JP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ja-JP" altLang="en-US" sz="2000" dirty="0">
                <a:latin typeface="HY헤드라인M" panose="02030600000101010101" pitchFamily="18" charset="-127"/>
                <a:ea typeface="a고딕15" panose="02020600000000000000" pitchFamily="18" charset="-127"/>
              </a:rPr>
              <a:t>あきがっき </a:t>
            </a:r>
            <a:r>
              <a:rPr lang="en-US" altLang="ja-JP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/ </a:t>
            </a:r>
            <a:r>
              <a:rPr lang="ja-JP" altLang="en-US" sz="2000" dirty="0">
                <a:latin typeface="HY헤드라인M" panose="02030600000101010101" pitchFamily="18" charset="-127"/>
                <a:ea typeface="a고딕15" panose="02020600000000000000" pitchFamily="18" charset="-127"/>
              </a:rPr>
              <a:t>後期</a:t>
            </a:r>
            <a:r>
              <a:rPr lang="en-US" altLang="ja-JP" sz="20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,</a:t>
            </a:r>
            <a:r>
              <a:rPr lang="ja-JP" altLang="en-US" sz="2000" dirty="0">
                <a:latin typeface="HY헤드라인M" panose="02030600000101010101" pitchFamily="18" charset="-127"/>
                <a:ea typeface="a고딕15" panose="02020600000000000000" pitchFamily="18" charset="-127"/>
              </a:rPr>
              <a:t>こうき</a:t>
            </a:r>
            <a:endParaRPr lang="ko-KR" altLang="en-US" sz="2000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7" name="그림 6" descr="창문, 실내, 건물이(가) 표시된 사진&#10;&#10;자동 생성된 설명">
            <a:extLst>
              <a:ext uri="{FF2B5EF4-FFF2-40B4-BE49-F238E27FC236}">
                <a16:creationId xmlns:a16="http://schemas.microsoft.com/office/drawing/2014/main" id="{DF8133B1-AA51-1D5F-E28F-EB6207393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48" y="2846654"/>
            <a:ext cx="3269063" cy="217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C111A06-A350-46ED-52BF-058F22646D4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AB0F6A0-B87B-B76A-BD5E-DBA627444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F77F129-17B9-F07F-025F-07B87AC38F61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1849D1-F394-E9E7-6D48-3975340C50D7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26597" y="2908744"/>
            <a:ext cx="75332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9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말에 주로 개강하는 일본과 달리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latinLnBrk="0"/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4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月初旬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、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月下旬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主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開講時期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日本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違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い</a:t>
            </a:r>
          </a:p>
          <a:p>
            <a:pPr latinLnBrk="0"/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한국의 대학교들은 </a:t>
            </a:r>
            <a:r>
              <a:rPr lang="en-US" altLang="ko-KR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</a:t>
            </a:r>
            <a:r>
              <a:rPr lang="en-US" altLang="ko-KR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9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월 초에 개강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</a:t>
            </a:r>
            <a:r>
              <a:rPr lang="en-US" altLang="ja-JP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3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月初旬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、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9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月初旬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開校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します！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011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64A23BA3-3936-F2B5-7BAE-120D451AB13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894BBFB-4AFF-DF67-A1BB-76F079D32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F9AB6F1-8882-B75D-D5C2-ECBD273BB760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240B86-8328-7562-DCBF-5AC21B2DA43A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220788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4009" y="3534113"/>
            <a:ext cx="6144450" cy="2796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서연전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연서전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ソヨン戦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ヨンソ戦</a:t>
            </a:r>
            <a:b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연고전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고연전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ヨンゴ戦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ゴヨン戦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서고전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고서전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ソゴ戦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ゴソ戦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카포전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포카전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カポ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戦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ポカ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戦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수도전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首都戦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62663" y="1344372"/>
            <a:ext cx="7217100" cy="1979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대한민국 최대의 대학교 간 정기 대항전으로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드라마 ‘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치얼업’의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배경이 되기도 한 이 정기전의 명칭은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</a:t>
            </a:r>
          </a:p>
          <a:p>
            <a:pPr latinLnBrk="0">
              <a:lnSpc>
                <a:spcPct val="150000"/>
              </a:lnSpc>
            </a:pPr>
            <a:r>
              <a:rPr lang="ko-KR" altLang="en-US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韓国最大の大学対抗戦として、ドラマ「チアーアップ」の背景にもなった定期対抗戦の名称は</a:t>
            </a:r>
            <a:r>
              <a:rPr lang="ko-KR" altLang="en-US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？</a:t>
            </a:r>
          </a:p>
        </p:txBody>
      </p:sp>
      <p:sp>
        <p:nvSpPr>
          <p:cNvPr id="14" name="1/2 액자 13"/>
          <p:cNvSpPr/>
          <p:nvPr/>
        </p:nvSpPr>
        <p:spPr>
          <a:xfrm rot="11771507">
            <a:off x="4405919" y="4115654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" name="그림 3" descr="텍스트, 사람, 실외, 스포츠이(가) 표시된 사진&#10;&#10;자동 생성된 설명">
            <a:extLst>
              <a:ext uri="{FF2B5EF4-FFF2-40B4-BE49-F238E27FC236}">
                <a16:creationId xmlns:a16="http://schemas.microsoft.com/office/drawing/2014/main" id="{859BDE2B-4DCF-8F0C-38EE-CF367E1E07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77" y="2052736"/>
            <a:ext cx="2812552" cy="405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71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33EE220E-88EA-2E85-989E-8C602487B3A3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14ABEB1-8158-151D-6D3A-636ADB2CF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2B4F3C-388F-116E-3242-4931E711FC5E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FD774E-4AF6-257F-C3EC-EE9703FE052F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075433" y="1927642"/>
            <a:ext cx="10035590" cy="3901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게이오기주쿠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대학과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와세다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대학의 ‘소케이센’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(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早慶戦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)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과 비슷하게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,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慶應義塾大学と早稲田大学の早慶戦のように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>
              <a:lnSpc>
                <a:spcPct val="150000"/>
              </a:lnSpc>
            </a:pP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한국에서는 연세대학교와 고려대학교가 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1946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년부터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양교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간 친선을 도모하기 위한 목적으로 </a:t>
            </a:r>
            <a:r>
              <a:rPr lang="en-US" altLang="ko-KR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‘</a:t>
            </a:r>
            <a:r>
              <a:rPr lang="ko-KR" altLang="en-US" sz="2400" b="1" dirty="0" err="1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연고전</a:t>
            </a:r>
            <a:r>
              <a:rPr lang="ko-KR" altLang="en-US" sz="2400" b="1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</a:t>
            </a:r>
            <a:r>
              <a:rPr lang="en-US" altLang="ko-KR" sz="2400" b="1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 </a:t>
            </a:r>
            <a:r>
              <a:rPr lang="ko-KR" altLang="en-US" sz="2400" b="1" dirty="0" err="1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고연전</a:t>
            </a:r>
            <a:r>
              <a:rPr lang="en-US" altLang="ko-KR" sz="2400" b="1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이라는 정기 대항전을 진행해 오고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>
              <a:lnSpc>
                <a:spcPct val="150000"/>
              </a:lnSpc>
            </a:pP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韓国では延世大学と高麗大学が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1964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年から両校の親善を促進する一環で「延高戦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/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高延戦」という定期対抗戦を行なっています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655031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0EBF24B-1F74-C3AC-348B-6FDABD76ED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F64AF6E-738E-C15C-9AC3-F421AAD7F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B7901D1-4D33-7B4D-1202-18A691A44221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12C8D4-A3DA-1C1F-C0C0-08C388CAF07C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C8BC1F3-2FA7-0B6B-2DDE-EA93E0DB29AC}"/>
              </a:ext>
            </a:extLst>
          </p:cNvPr>
          <p:cNvSpPr txBox="1"/>
          <p:nvPr/>
        </p:nvSpPr>
        <p:spPr>
          <a:xfrm>
            <a:off x="1075433" y="3084930"/>
            <a:ext cx="100355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4"/>
              </a:rPr>
              <a:t>https://youtu.be/wDU6Y1PNAt8?si=YQCN6sujVai4O-xp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>
                <a:hlinkClick r:id="rId5"/>
              </a:rPr>
              <a:t>https://youtu.be/QvGJWQrEOZs?si=LJylo3RDrtk7rOi6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F8957DD-993C-0FC5-8843-3C092E445A79}"/>
              </a:ext>
            </a:extLst>
          </p:cNvPr>
          <p:cNvGrpSpPr/>
          <p:nvPr/>
        </p:nvGrpSpPr>
        <p:grpSpPr>
          <a:xfrm>
            <a:off x="-4365" y="0"/>
            <a:ext cx="12199295" cy="6862348"/>
            <a:chOff x="0" y="0"/>
            <a:chExt cx="18285714" cy="10285714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5B5B0794-9797-5408-9100-E401F7F6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4644A8ED-76EA-4729-B78A-8CD7A38C4415}"/>
              </a:ext>
            </a:extLst>
          </p:cNvPr>
          <p:cNvGrpSpPr/>
          <p:nvPr/>
        </p:nvGrpSpPr>
        <p:grpSpPr>
          <a:xfrm>
            <a:off x="9844113" y="2166456"/>
            <a:ext cx="2611412" cy="4939200"/>
            <a:chOff x="14804869" y="3247221"/>
            <a:chExt cx="3914286" cy="7393651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13E59CB3-8096-42E1-9198-E055C3FB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4869" y="3247221"/>
              <a:ext cx="3914286" cy="7393651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0EC77117-3A33-666F-6E83-6567165B9534}"/>
              </a:ext>
            </a:extLst>
          </p:cNvPr>
          <p:cNvGrpSpPr/>
          <p:nvPr/>
        </p:nvGrpSpPr>
        <p:grpSpPr>
          <a:xfrm>
            <a:off x="369826" y="1304456"/>
            <a:ext cx="1804479" cy="2464667"/>
            <a:chOff x="560881" y="1955199"/>
            <a:chExt cx="2704762" cy="3694196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48A6053B-B70E-8A45-5668-9DE9E4CC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81" y="1955199"/>
              <a:ext cx="2704762" cy="3694196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C2FA24-DA98-ACFA-2329-9DA2FE747EB3}"/>
              </a:ext>
            </a:extLst>
          </p:cNvPr>
          <p:cNvSpPr/>
          <p:nvPr/>
        </p:nvSpPr>
        <p:spPr>
          <a:xfrm>
            <a:off x="649557" y="574830"/>
            <a:ext cx="10892887" cy="5708341"/>
          </a:xfrm>
          <a:prstGeom prst="roundRect">
            <a:avLst>
              <a:gd name="adj" fmla="val 7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A36D846-B431-6EF7-B48B-34718600B4CF}"/>
              </a:ext>
            </a:extLst>
          </p:cNvPr>
          <p:cNvGrpSpPr/>
          <p:nvPr/>
        </p:nvGrpSpPr>
        <p:grpSpPr>
          <a:xfrm>
            <a:off x="10990317" y="336088"/>
            <a:ext cx="389173" cy="389187"/>
            <a:chOff x="16480100" y="503750"/>
            <a:chExt cx="583338" cy="583338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FFF8272D-C148-1A47-9DD7-FC1DB5BE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100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BD391387-1905-A34B-3C86-D4DEC4E18AC5}"/>
              </a:ext>
            </a:extLst>
          </p:cNvPr>
          <p:cNvGrpSpPr/>
          <p:nvPr/>
        </p:nvGrpSpPr>
        <p:grpSpPr>
          <a:xfrm>
            <a:off x="11464387" y="336088"/>
            <a:ext cx="389173" cy="389187"/>
            <a:chOff x="17190691" y="503750"/>
            <a:chExt cx="583338" cy="583338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D3289EF2-F419-C8D1-FF22-104D527A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691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55D39-EBAC-2649-55FF-50EDA9377764}"/>
              </a:ext>
            </a:extLst>
          </p:cNvPr>
          <p:cNvGrpSpPr/>
          <p:nvPr/>
        </p:nvGrpSpPr>
        <p:grpSpPr>
          <a:xfrm>
            <a:off x="113271" y="135016"/>
            <a:ext cx="1989753" cy="433618"/>
            <a:chOff x="410547" y="356066"/>
            <a:chExt cx="2612054" cy="569233"/>
          </a:xfrm>
        </p:grpSpPr>
        <p:sp>
          <p:nvSpPr>
            <p:cNvPr id="45" name="모서리가 둥근 직사각형 151">
              <a:extLst>
                <a:ext uri="{FF2B5EF4-FFF2-40B4-BE49-F238E27FC236}">
                  <a16:creationId xmlns:a16="http://schemas.microsoft.com/office/drawing/2014/main" id="{50F4BB2B-9F3F-0312-7136-262F1DAC7ED0}"/>
                </a:ext>
              </a:extLst>
            </p:cNvPr>
            <p:cNvSpPr/>
            <p:nvPr/>
          </p:nvSpPr>
          <p:spPr>
            <a:xfrm>
              <a:off x="461347" y="4068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35">
              <a:extLst>
                <a:ext uri="{FF2B5EF4-FFF2-40B4-BE49-F238E27FC236}">
                  <a16:creationId xmlns:a16="http://schemas.microsoft.com/office/drawing/2014/main" id="{81A4E2F9-50E7-B3B2-9AC2-CD5FF78E98CC}"/>
                </a:ext>
              </a:extLst>
            </p:cNvPr>
            <p:cNvSpPr/>
            <p:nvPr/>
          </p:nvSpPr>
          <p:spPr>
            <a:xfrm>
              <a:off x="410547" y="3560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BE89DCB-6950-373D-B08D-1EFB7708D1C8}"/>
                </a:ext>
              </a:extLst>
            </p:cNvPr>
            <p:cNvGrpSpPr/>
            <p:nvPr/>
          </p:nvGrpSpPr>
          <p:grpSpPr>
            <a:xfrm>
              <a:off x="1483590" y="494791"/>
              <a:ext cx="318273" cy="291779"/>
              <a:chOff x="11006836" y="3362315"/>
              <a:chExt cx="974061" cy="892979"/>
            </a:xfrm>
          </p:grpSpPr>
          <p:sp>
            <p:nvSpPr>
              <p:cNvPr id="56" name="자유형 137">
                <a:extLst>
                  <a:ext uri="{FF2B5EF4-FFF2-40B4-BE49-F238E27FC236}">
                    <a16:creationId xmlns:a16="http://schemas.microsoft.com/office/drawing/2014/main" id="{3CE92B83-ECEF-35DB-BF99-1472BCBCAD2F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DF15AF9A-62D5-0E38-2550-E746C6AD5885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BC07541-B01D-CB06-6B60-38DE7B99C646}"/>
                </a:ext>
              </a:extLst>
            </p:cNvPr>
            <p:cNvGrpSpPr/>
            <p:nvPr/>
          </p:nvGrpSpPr>
          <p:grpSpPr>
            <a:xfrm>
              <a:off x="1023187" y="497033"/>
              <a:ext cx="318273" cy="291779"/>
              <a:chOff x="11006836" y="3362315"/>
              <a:chExt cx="974061" cy="892979"/>
            </a:xfrm>
          </p:grpSpPr>
          <p:sp>
            <p:nvSpPr>
              <p:cNvPr id="54" name="자유형 140">
                <a:extLst>
                  <a:ext uri="{FF2B5EF4-FFF2-40B4-BE49-F238E27FC236}">
                    <a16:creationId xmlns:a16="http://schemas.microsoft.com/office/drawing/2014/main" id="{FABC961D-9B0D-9CB2-4CB5-02D51B08A41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E1C76E73-1155-359E-C2E1-68169C17BE5E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73BAE2-559E-A466-71E3-C972DF330A7A}"/>
                </a:ext>
              </a:extLst>
            </p:cNvPr>
            <p:cNvGrpSpPr/>
            <p:nvPr/>
          </p:nvGrpSpPr>
          <p:grpSpPr>
            <a:xfrm>
              <a:off x="560687" y="493514"/>
              <a:ext cx="318273" cy="291779"/>
              <a:chOff x="11006836" y="3362315"/>
              <a:chExt cx="974061" cy="892979"/>
            </a:xfrm>
          </p:grpSpPr>
          <p:sp>
            <p:nvSpPr>
              <p:cNvPr id="52" name="자유형 143">
                <a:extLst>
                  <a:ext uri="{FF2B5EF4-FFF2-40B4-BE49-F238E27FC236}">
                    <a16:creationId xmlns:a16="http://schemas.microsoft.com/office/drawing/2014/main" id="{74D62530-4136-AA84-31DD-46D59087A9B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157D4AED-F727-B970-D0DB-D4ED8C2609F8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하트 49">
              <a:extLst>
                <a:ext uri="{FF2B5EF4-FFF2-40B4-BE49-F238E27FC236}">
                  <a16:creationId xmlns:a16="http://schemas.microsoft.com/office/drawing/2014/main" id="{94963F76-DF26-FC87-2348-696FB9415A88}"/>
                </a:ext>
              </a:extLst>
            </p:cNvPr>
            <p:cNvSpPr/>
            <p:nvPr/>
          </p:nvSpPr>
          <p:spPr>
            <a:xfrm>
              <a:off x="2514796" y="495787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하트 50">
              <a:extLst>
                <a:ext uri="{FF2B5EF4-FFF2-40B4-BE49-F238E27FC236}">
                  <a16:creationId xmlns:a16="http://schemas.microsoft.com/office/drawing/2014/main" id="{422388C9-BA2E-889C-3F42-03164467607B}"/>
                </a:ext>
              </a:extLst>
            </p:cNvPr>
            <p:cNvSpPr/>
            <p:nvPr/>
          </p:nvSpPr>
          <p:spPr>
            <a:xfrm>
              <a:off x="2001510" y="489211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1002">
            <a:extLst>
              <a:ext uri="{FF2B5EF4-FFF2-40B4-BE49-F238E27FC236}">
                <a16:creationId xmlns:a16="http://schemas.microsoft.com/office/drawing/2014/main" id="{853F693A-D1E8-D9E3-7255-5DCEAF0A3B94}"/>
              </a:ext>
            </a:extLst>
          </p:cNvPr>
          <p:cNvGrpSpPr/>
          <p:nvPr/>
        </p:nvGrpSpPr>
        <p:grpSpPr>
          <a:xfrm>
            <a:off x="832343" y="866025"/>
            <a:ext cx="10471077" cy="5233013"/>
            <a:chOff x="1200000" y="1440708"/>
            <a:chExt cx="15739045" cy="7104383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AF503F65-4D45-6D1F-6456-06E776D4D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0000" y="1440708"/>
              <a:ext cx="15739045" cy="7104383"/>
            </a:xfrm>
            <a:prstGeom prst="rect">
              <a:avLst/>
            </a:prstGeom>
          </p:spPr>
        </p:pic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17EA92E-BD62-8F3A-F7CD-57835E78E31E}"/>
              </a:ext>
            </a:extLst>
          </p:cNvPr>
          <p:cNvSpPr txBox="1"/>
          <p:nvPr/>
        </p:nvSpPr>
        <p:spPr>
          <a:xfrm>
            <a:off x="930670" y="2484371"/>
            <a:ext cx="1015541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공부에 지친 고등학생들에게 </a:t>
            </a:r>
            <a:r>
              <a:rPr lang="ko-KR" altLang="en-US" sz="2400" b="1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highlight>
                  <a:srgbClr val="FFFF00"/>
                </a:highligh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한국의 대학 생활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을 소개</a:t>
            </a:r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 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학습 동기를 부여</a:t>
            </a:r>
            <a:endParaRPr lang="en-US" altLang="ko-KR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日々の勉</a:t>
            </a:r>
            <a:r>
              <a:rPr lang="ja-JP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強に疲れた高校生たちに韓国の大学生活を紹</a:t>
            </a:r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介し、</a:t>
            </a:r>
            <a:endParaRPr lang="en-US" altLang="ja-JP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　学習のモチベーションとする</a:t>
            </a:r>
            <a:endParaRPr lang="en-US" altLang="ja-JP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endParaRPr lang="en-US" altLang="ko-KR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 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재미있는 시뮬레이션으로</a:t>
            </a:r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b="1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highlight>
                  <a:srgbClr val="FFFF00"/>
                </a:highligh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코딩에 대한 흥미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를 유발</a:t>
            </a:r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,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b="1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highlight>
                  <a:srgbClr val="FFFF00"/>
                </a:highligh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개발자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라는 직업과</a:t>
            </a:r>
            <a:r>
              <a:rPr lang="en-US" altLang="ko-KR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endParaRPr lang="en-US" altLang="ko-KR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400" b="1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ko-KR" altLang="en-US" sz="2400" b="1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highlight>
                  <a:srgbClr val="FFFF00"/>
                </a:highligh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컴퓨터공학과</a:t>
            </a:r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에 대해 소개</a:t>
            </a:r>
            <a:endParaRPr lang="en-US" altLang="ko-KR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面</a:t>
            </a:r>
            <a:r>
              <a:rPr lang="ja-JP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白いシミュレーシ</a:t>
            </a:r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ョンゲームを通じてコ</a:t>
            </a:r>
            <a:r>
              <a:rPr lang="ja-JP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ーディングに対する興</a:t>
            </a:r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味を誘発し、</a:t>
            </a:r>
            <a:r>
              <a:rPr lang="ko-KR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endParaRPr lang="en-US" altLang="ko-KR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  <a:p>
            <a:r>
              <a:rPr lang="ko-KR" altLang="en-US" sz="2400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 </a:t>
            </a:r>
            <a:r>
              <a:rPr lang="ja-JP" altLang="en-US" sz="2400" spc="-15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「開発者」という職業と「コンピューター工学部」について紹介</a:t>
            </a:r>
            <a:endParaRPr lang="ko-KR" altLang="en-US" sz="2400" spc="-15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97298-37F6-376A-AAE3-936B77A2CD5A}"/>
              </a:ext>
            </a:extLst>
          </p:cNvPr>
          <p:cNvSpPr txBox="1"/>
          <p:nvPr/>
        </p:nvSpPr>
        <p:spPr>
          <a:xfrm>
            <a:off x="2486481" y="158017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&lt; </a:t>
            </a:r>
            <a:r>
              <a:rPr lang="ko-KR" altLang="en-US" sz="280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활동 소개 </a:t>
            </a:r>
            <a:r>
              <a:rPr lang="en-US" altLang="ko-KR" sz="280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&gt;</a:t>
            </a:r>
            <a:r>
              <a:rPr lang="ko-KR" altLang="en-US" sz="280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ko-KR" altLang="en-US" sz="2400" dirty="0" err="1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活動の紹介</a:t>
            </a:r>
            <a:endParaRPr lang="ko-KR" altLang="en-US" sz="2400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802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F8957DD-993C-0FC5-8843-3C092E445A79}"/>
              </a:ext>
            </a:extLst>
          </p:cNvPr>
          <p:cNvGrpSpPr/>
          <p:nvPr/>
        </p:nvGrpSpPr>
        <p:grpSpPr>
          <a:xfrm>
            <a:off x="-4365" y="0"/>
            <a:ext cx="12199295" cy="6862348"/>
            <a:chOff x="0" y="0"/>
            <a:chExt cx="18285714" cy="10285714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5B5B0794-9797-5408-9100-E401F7F6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4644A8ED-76EA-4729-B78A-8CD7A38C4415}"/>
              </a:ext>
            </a:extLst>
          </p:cNvPr>
          <p:cNvGrpSpPr/>
          <p:nvPr/>
        </p:nvGrpSpPr>
        <p:grpSpPr>
          <a:xfrm>
            <a:off x="9844113" y="2166457"/>
            <a:ext cx="2611412" cy="4932843"/>
            <a:chOff x="14804869" y="3247221"/>
            <a:chExt cx="3914286" cy="7393651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13E59CB3-8096-42E1-9198-E055C3FB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4869" y="3247221"/>
              <a:ext cx="3914286" cy="7393651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0EC77117-3A33-666F-6E83-6567165B9534}"/>
              </a:ext>
            </a:extLst>
          </p:cNvPr>
          <p:cNvGrpSpPr/>
          <p:nvPr/>
        </p:nvGrpSpPr>
        <p:grpSpPr>
          <a:xfrm>
            <a:off x="369826" y="1304456"/>
            <a:ext cx="1804479" cy="2464667"/>
            <a:chOff x="560881" y="1955199"/>
            <a:chExt cx="2704762" cy="3694196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48A6053B-B70E-8A45-5668-9DE9E4CC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81" y="1955199"/>
              <a:ext cx="2704762" cy="3694196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C2FA24-DA98-ACFA-2329-9DA2FE747EB3}"/>
              </a:ext>
            </a:extLst>
          </p:cNvPr>
          <p:cNvSpPr/>
          <p:nvPr/>
        </p:nvSpPr>
        <p:spPr>
          <a:xfrm>
            <a:off x="649557" y="574830"/>
            <a:ext cx="10892887" cy="5708341"/>
          </a:xfrm>
          <a:prstGeom prst="roundRect">
            <a:avLst>
              <a:gd name="adj" fmla="val 7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A36D846-B431-6EF7-B48B-34718600B4CF}"/>
              </a:ext>
            </a:extLst>
          </p:cNvPr>
          <p:cNvGrpSpPr/>
          <p:nvPr/>
        </p:nvGrpSpPr>
        <p:grpSpPr>
          <a:xfrm>
            <a:off x="10990317" y="336088"/>
            <a:ext cx="389173" cy="389187"/>
            <a:chOff x="16480100" y="503750"/>
            <a:chExt cx="583338" cy="583338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FFF8272D-C148-1A47-9DD7-FC1DB5BE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100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BD391387-1905-A34B-3C86-D4DEC4E18AC5}"/>
              </a:ext>
            </a:extLst>
          </p:cNvPr>
          <p:cNvGrpSpPr/>
          <p:nvPr/>
        </p:nvGrpSpPr>
        <p:grpSpPr>
          <a:xfrm>
            <a:off x="11464387" y="336088"/>
            <a:ext cx="389173" cy="389187"/>
            <a:chOff x="17190691" y="503750"/>
            <a:chExt cx="583338" cy="583338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D3289EF2-F419-C8D1-FF22-104D527A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691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55D39-EBAC-2649-55FF-50EDA9377764}"/>
              </a:ext>
            </a:extLst>
          </p:cNvPr>
          <p:cNvGrpSpPr/>
          <p:nvPr/>
        </p:nvGrpSpPr>
        <p:grpSpPr>
          <a:xfrm>
            <a:off x="113271" y="135016"/>
            <a:ext cx="1989753" cy="433618"/>
            <a:chOff x="410547" y="356066"/>
            <a:chExt cx="2612054" cy="569233"/>
          </a:xfrm>
        </p:grpSpPr>
        <p:sp>
          <p:nvSpPr>
            <p:cNvPr id="45" name="모서리가 둥근 직사각형 151">
              <a:extLst>
                <a:ext uri="{FF2B5EF4-FFF2-40B4-BE49-F238E27FC236}">
                  <a16:creationId xmlns:a16="http://schemas.microsoft.com/office/drawing/2014/main" id="{50F4BB2B-9F3F-0312-7136-262F1DAC7ED0}"/>
                </a:ext>
              </a:extLst>
            </p:cNvPr>
            <p:cNvSpPr/>
            <p:nvPr/>
          </p:nvSpPr>
          <p:spPr>
            <a:xfrm>
              <a:off x="461347" y="4068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35">
              <a:extLst>
                <a:ext uri="{FF2B5EF4-FFF2-40B4-BE49-F238E27FC236}">
                  <a16:creationId xmlns:a16="http://schemas.microsoft.com/office/drawing/2014/main" id="{81A4E2F9-50E7-B3B2-9AC2-CD5FF78E98CC}"/>
                </a:ext>
              </a:extLst>
            </p:cNvPr>
            <p:cNvSpPr/>
            <p:nvPr/>
          </p:nvSpPr>
          <p:spPr>
            <a:xfrm>
              <a:off x="410547" y="3560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BE89DCB-6950-373D-B08D-1EFB7708D1C8}"/>
                </a:ext>
              </a:extLst>
            </p:cNvPr>
            <p:cNvGrpSpPr/>
            <p:nvPr/>
          </p:nvGrpSpPr>
          <p:grpSpPr>
            <a:xfrm>
              <a:off x="1483590" y="494791"/>
              <a:ext cx="318273" cy="291779"/>
              <a:chOff x="11006836" y="3362315"/>
              <a:chExt cx="974061" cy="892979"/>
            </a:xfrm>
          </p:grpSpPr>
          <p:sp>
            <p:nvSpPr>
              <p:cNvPr id="56" name="자유형 137">
                <a:extLst>
                  <a:ext uri="{FF2B5EF4-FFF2-40B4-BE49-F238E27FC236}">
                    <a16:creationId xmlns:a16="http://schemas.microsoft.com/office/drawing/2014/main" id="{3CE92B83-ECEF-35DB-BF99-1472BCBCAD2F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DF15AF9A-62D5-0E38-2550-E746C6AD5885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BC07541-B01D-CB06-6B60-38DE7B99C646}"/>
                </a:ext>
              </a:extLst>
            </p:cNvPr>
            <p:cNvGrpSpPr/>
            <p:nvPr/>
          </p:nvGrpSpPr>
          <p:grpSpPr>
            <a:xfrm>
              <a:off x="1023187" y="497033"/>
              <a:ext cx="318273" cy="291779"/>
              <a:chOff x="11006836" y="3362315"/>
              <a:chExt cx="974061" cy="892979"/>
            </a:xfrm>
          </p:grpSpPr>
          <p:sp>
            <p:nvSpPr>
              <p:cNvPr id="54" name="자유형 140">
                <a:extLst>
                  <a:ext uri="{FF2B5EF4-FFF2-40B4-BE49-F238E27FC236}">
                    <a16:creationId xmlns:a16="http://schemas.microsoft.com/office/drawing/2014/main" id="{FABC961D-9B0D-9CB2-4CB5-02D51B08A41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E1C76E73-1155-359E-C2E1-68169C17BE5E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73BAE2-559E-A466-71E3-C972DF330A7A}"/>
                </a:ext>
              </a:extLst>
            </p:cNvPr>
            <p:cNvGrpSpPr/>
            <p:nvPr/>
          </p:nvGrpSpPr>
          <p:grpSpPr>
            <a:xfrm>
              <a:off x="560687" y="493514"/>
              <a:ext cx="318273" cy="291779"/>
              <a:chOff x="11006836" y="3362315"/>
              <a:chExt cx="974061" cy="892979"/>
            </a:xfrm>
          </p:grpSpPr>
          <p:sp>
            <p:nvSpPr>
              <p:cNvPr id="52" name="자유형 143">
                <a:extLst>
                  <a:ext uri="{FF2B5EF4-FFF2-40B4-BE49-F238E27FC236}">
                    <a16:creationId xmlns:a16="http://schemas.microsoft.com/office/drawing/2014/main" id="{74D62530-4136-AA84-31DD-46D59087A9B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157D4AED-F727-B970-D0DB-D4ED8C2609F8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하트 49">
              <a:extLst>
                <a:ext uri="{FF2B5EF4-FFF2-40B4-BE49-F238E27FC236}">
                  <a16:creationId xmlns:a16="http://schemas.microsoft.com/office/drawing/2014/main" id="{94963F76-DF26-FC87-2348-696FB9415A88}"/>
                </a:ext>
              </a:extLst>
            </p:cNvPr>
            <p:cNvSpPr/>
            <p:nvPr/>
          </p:nvSpPr>
          <p:spPr>
            <a:xfrm>
              <a:off x="2514796" y="495787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하트 50">
              <a:extLst>
                <a:ext uri="{FF2B5EF4-FFF2-40B4-BE49-F238E27FC236}">
                  <a16:creationId xmlns:a16="http://schemas.microsoft.com/office/drawing/2014/main" id="{422388C9-BA2E-889C-3F42-03164467607B}"/>
                </a:ext>
              </a:extLst>
            </p:cNvPr>
            <p:cNvSpPr/>
            <p:nvPr/>
          </p:nvSpPr>
          <p:spPr>
            <a:xfrm>
              <a:off x="2001510" y="489211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414DA4-A160-BC26-A5A8-D3D327237908}"/>
              </a:ext>
            </a:extLst>
          </p:cNvPr>
          <p:cNvSpPr txBox="1"/>
          <p:nvPr/>
        </p:nvSpPr>
        <p:spPr>
          <a:xfrm>
            <a:off x="2514600" y="857004"/>
            <a:ext cx="7162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---------------------- CHARACTER</a:t>
            </a:r>
            <a:r>
              <a:rPr lang="ko-KR" altLang="en-US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 </a:t>
            </a: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1 ----------------------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40554E4-8E09-AFE7-E918-EBB8389CA743}"/>
              </a:ext>
            </a:extLst>
          </p:cNvPr>
          <p:cNvGrpSpPr/>
          <p:nvPr/>
        </p:nvGrpSpPr>
        <p:grpSpPr>
          <a:xfrm>
            <a:off x="2847315" y="861523"/>
            <a:ext cx="6685682" cy="5421647"/>
            <a:chOff x="2219351" y="861523"/>
            <a:chExt cx="6685682" cy="542164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BB9E6E6-FB04-0F86-6F9E-29168208BCAA}"/>
                </a:ext>
              </a:extLst>
            </p:cNvPr>
            <p:cNvSpPr txBox="1"/>
            <p:nvPr/>
          </p:nvSpPr>
          <p:spPr>
            <a:xfrm>
              <a:off x="5156001" y="1855369"/>
              <a:ext cx="2017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introduction</a:t>
              </a:r>
              <a:endParaRPr lang="ko-KR" altLang="en-US" sz="24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433BCB2-25B2-009D-B5CB-450D58C6C1C8}"/>
                </a:ext>
              </a:extLst>
            </p:cNvPr>
            <p:cNvSpPr txBox="1"/>
            <p:nvPr/>
          </p:nvSpPr>
          <p:spPr>
            <a:xfrm>
              <a:off x="6153683" y="3567034"/>
              <a:ext cx="2429688" cy="1286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학교</a:t>
              </a:r>
              <a:r>
                <a:rPr lang="en-US" altLang="ko-KR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성균관대학교</a:t>
              </a:r>
              <a:endParaRPr lang="en-US" altLang="ko-KR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학과</a:t>
              </a:r>
              <a:r>
                <a:rPr lang="en-US" altLang="ko-KR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: </a:t>
              </a:r>
              <a:r>
                <a:rPr lang="ko-KR" altLang="en-US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법학전문대학원</a:t>
              </a:r>
              <a:endParaRPr lang="en-US" altLang="ko-KR" spc="-150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MBTI: ISFP</a:t>
              </a:r>
            </a:p>
          </p:txBody>
        </p:sp>
        <p:pic>
          <p:nvPicPr>
            <p:cNvPr id="4" name="그림 3" descr="사람, 인간의 얼굴, 의류, 사진 촬영이(가) 표시된 사진&#10;&#10;자동 생성된 설명">
              <a:extLst>
                <a:ext uri="{FF2B5EF4-FFF2-40B4-BE49-F238E27FC236}">
                  <a16:creationId xmlns:a16="http://schemas.microsoft.com/office/drawing/2014/main" id="{D2A58D27-6EE6-1681-7115-9C306BACB9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8" b="12261"/>
            <a:stretch/>
          </p:blipFill>
          <p:spPr>
            <a:xfrm>
              <a:off x="2219351" y="861523"/>
              <a:ext cx="4157248" cy="54216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970506-2A7F-0205-6EB8-A1301EB5292D}"/>
                </a:ext>
              </a:extLst>
            </p:cNvPr>
            <p:cNvSpPr txBox="1"/>
            <p:nvPr/>
          </p:nvSpPr>
          <p:spPr>
            <a:xfrm>
              <a:off x="5156001" y="2445793"/>
              <a:ext cx="3749032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6600" spc="-300" dirty="0" err="1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곽아연</a:t>
              </a:r>
              <a:r>
                <a:rPr lang="en-US" altLang="ko-KR" sz="36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(25)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28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Kwak </a:t>
              </a:r>
              <a:r>
                <a:rPr lang="en-US" altLang="ko-KR" sz="2800" spc="-300" dirty="0" err="1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Ayeon</a:t>
              </a:r>
              <a:endParaRPr lang="ko-KR" altLang="en-US" sz="2800" spc="-3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땅스부대찌개 Bold" panose="02020603020101020101" pitchFamily="18" charset="-127"/>
                <a:ea typeface="땅스부대찌개 Bold" panose="0202060302010102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54179F5C-A8B1-37EF-C16E-1C0C8C751248}"/>
              </a:ext>
            </a:extLst>
          </p:cNvPr>
          <p:cNvGrpSpPr/>
          <p:nvPr/>
        </p:nvGrpSpPr>
        <p:grpSpPr>
          <a:xfrm>
            <a:off x="1979425" y="5385070"/>
            <a:ext cx="8233151" cy="901962"/>
            <a:chOff x="1065107" y="5267614"/>
            <a:chExt cx="8233151" cy="49467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73D8F6A9-DDA3-5734-84E7-F6C97C547745}"/>
                </a:ext>
              </a:extLst>
            </p:cNvPr>
            <p:cNvSpPr/>
            <p:nvPr/>
          </p:nvSpPr>
          <p:spPr>
            <a:xfrm>
              <a:off x="1065107" y="5267614"/>
              <a:ext cx="8233151" cy="494670"/>
            </a:xfrm>
            <a:prstGeom prst="roundRect">
              <a:avLst/>
            </a:prstGeom>
            <a:solidFill>
              <a:srgbClr val="FF7589">
                <a:alpha val="5725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BD390B-D42F-F001-88CB-B0647DD17DEF}"/>
                </a:ext>
              </a:extLst>
            </p:cNvPr>
            <p:cNvSpPr txBox="1"/>
            <p:nvPr/>
          </p:nvSpPr>
          <p:spPr>
            <a:xfrm>
              <a:off x="1648520" y="5287074"/>
              <a:ext cx="7066325" cy="45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▶ 나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.. </a:t>
              </a:r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공략하기 쉽지 않을 걸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?</a:t>
              </a:r>
            </a:p>
            <a:p>
              <a:pPr algn="ctr"/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私</a:t>
              </a:r>
              <a:r>
                <a:rPr lang="en-US" altLang="ja-JP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…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攻略す</a:t>
              </a:r>
              <a:r>
                <a:rPr lang="ja-JP" altLang="en-US" sz="24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るのそんなに簡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単じゃ</a:t>
              </a:r>
              <a:r>
                <a:rPr lang="ja-JP" altLang="en-US" sz="24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ないよ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？</a:t>
              </a:r>
              <a:endParaRPr lang="ko-KR" altLang="en-US" sz="24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7" name="그림 6" descr="픽셀, 다채로움이(가) 표시된 사진&#10;&#10;자동 생성된 설명">
            <a:extLst>
              <a:ext uri="{FF2B5EF4-FFF2-40B4-BE49-F238E27FC236}">
                <a16:creationId xmlns:a16="http://schemas.microsoft.com/office/drawing/2014/main" id="{35B661AA-C0F1-C649-4184-2078BD7714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89622">
            <a:off x="3961547" y="1204941"/>
            <a:ext cx="1111240" cy="511171"/>
          </a:xfrm>
          <a:prstGeom prst="rect">
            <a:avLst/>
          </a:prstGeom>
        </p:spPr>
      </p:pic>
      <p:pic>
        <p:nvPicPr>
          <p:cNvPr id="3" name="Object 20">
            <a:extLst>
              <a:ext uri="{FF2B5EF4-FFF2-40B4-BE49-F238E27FC236}">
                <a16:creationId xmlns:a16="http://schemas.microsoft.com/office/drawing/2014/main" id="{0B2022E5-B5C9-4CD9-992E-DE26F6C2AE14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9368725">
            <a:off x="9821929" y="5715593"/>
            <a:ext cx="519379" cy="6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572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F8957DD-993C-0FC5-8843-3C092E445A79}"/>
              </a:ext>
            </a:extLst>
          </p:cNvPr>
          <p:cNvGrpSpPr/>
          <p:nvPr/>
        </p:nvGrpSpPr>
        <p:grpSpPr>
          <a:xfrm>
            <a:off x="-4365" y="0"/>
            <a:ext cx="12199295" cy="6862348"/>
            <a:chOff x="0" y="0"/>
            <a:chExt cx="18285714" cy="10285714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5B5B0794-9797-5408-9100-E401F7F6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4644A8ED-76EA-4729-B78A-8CD7A38C4415}"/>
              </a:ext>
            </a:extLst>
          </p:cNvPr>
          <p:cNvGrpSpPr/>
          <p:nvPr/>
        </p:nvGrpSpPr>
        <p:grpSpPr>
          <a:xfrm>
            <a:off x="9844113" y="2166457"/>
            <a:ext cx="2611412" cy="4932843"/>
            <a:chOff x="14804869" y="3247221"/>
            <a:chExt cx="3914286" cy="7393651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13E59CB3-8096-42E1-9198-E055C3FB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4869" y="3247221"/>
              <a:ext cx="3914286" cy="7393651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0EC77117-3A33-666F-6E83-6567165B9534}"/>
              </a:ext>
            </a:extLst>
          </p:cNvPr>
          <p:cNvGrpSpPr/>
          <p:nvPr/>
        </p:nvGrpSpPr>
        <p:grpSpPr>
          <a:xfrm>
            <a:off x="369826" y="1304456"/>
            <a:ext cx="1804479" cy="2464667"/>
            <a:chOff x="560881" y="1955199"/>
            <a:chExt cx="2704762" cy="3694196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48A6053B-B70E-8A45-5668-9DE9E4CC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81" y="1955199"/>
              <a:ext cx="2704762" cy="3694196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C2FA24-DA98-ACFA-2329-9DA2FE747EB3}"/>
              </a:ext>
            </a:extLst>
          </p:cNvPr>
          <p:cNvSpPr/>
          <p:nvPr/>
        </p:nvSpPr>
        <p:spPr>
          <a:xfrm>
            <a:off x="649557" y="574830"/>
            <a:ext cx="10892887" cy="5708341"/>
          </a:xfrm>
          <a:prstGeom prst="roundRect">
            <a:avLst>
              <a:gd name="adj" fmla="val 7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A36D846-B431-6EF7-B48B-34718600B4CF}"/>
              </a:ext>
            </a:extLst>
          </p:cNvPr>
          <p:cNvGrpSpPr/>
          <p:nvPr/>
        </p:nvGrpSpPr>
        <p:grpSpPr>
          <a:xfrm>
            <a:off x="10990317" y="336088"/>
            <a:ext cx="389173" cy="389187"/>
            <a:chOff x="16480100" y="503750"/>
            <a:chExt cx="583338" cy="583338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FFF8272D-C148-1A47-9DD7-FC1DB5BE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100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BD391387-1905-A34B-3C86-D4DEC4E18AC5}"/>
              </a:ext>
            </a:extLst>
          </p:cNvPr>
          <p:cNvGrpSpPr/>
          <p:nvPr/>
        </p:nvGrpSpPr>
        <p:grpSpPr>
          <a:xfrm>
            <a:off x="11464387" y="336088"/>
            <a:ext cx="389173" cy="389187"/>
            <a:chOff x="17190691" y="503750"/>
            <a:chExt cx="583338" cy="583338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D3289EF2-F419-C8D1-FF22-104D527A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691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55D39-EBAC-2649-55FF-50EDA9377764}"/>
              </a:ext>
            </a:extLst>
          </p:cNvPr>
          <p:cNvGrpSpPr/>
          <p:nvPr/>
        </p:nvGrpSpPr>
        <p:grpSpPr>
          <a:xfrm>
            <a:off x="113271" y="135016"/>
            <a:ext cx="1989753" cy="433618"/>
            <a:chOff x="410547" y="356066"/>
            <a:chExt cx="2612054" cy="569233"/>
          </a:xfrm>
        </p:grpSpPr>
        <p:sp>
          <p:nvSpPr>
            <p:cNvPr id="45" name="모서리가 둥근 직사각형 151">
              <a:extLst>
                <a:ext uri="{FF2B5EF4-FFF2-40B4-BE49-F238E27FC236}">
                  <a16:creationId xmlns:a16="http://schemas.microsoft.com/office/drawing/2014/main" id="{50F4BB2B-9F3F-0312-7136-262F1DAC7ED0}"/>
                </a:ext>
              </a:extLst>
            </p:cNvPr>
            <p:cNvSpPr/>
            <p:nvPr/>
          </p:nvSpPr>
          <p:spPr>
            <a:xfrm>
              <a:off x="461347" y="4068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35">
              <a:extLst>
                <a:ext uri="{FF2B5EF4-FFF2-40B4-BE49-F238E27FC236}">
                  <a16:creationId xmlns:a16="http://schemas.microsoft.com/office/drawing/2014/main" id="{81A4E2F9-50E7-B3B2-9AC2-CD5FF78E98CC}"/>
                </a:ext>
              </a:extLst>
            </p:cNvPr>
            <p:cNvSpPr/>
            <p:nvPr/>
          </p:nvSpPr>
          <p:spPr>
            <a:xfrm>
              <a:off x="410547" y="3560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BE89DCB-6950-373D-B08D-1EFB7708D1C8}"/>
                </a:ext>
              </a:extLst>
            </p:cNvPr>
            <p:cNvGrpSpPr/>
            <p:nvPr/>
          </p:nvGrpSpPr>
          <p:grpSpPr>
            <a:xfrm>
              <a:off x="1483590" y="494791"/>
              <a:ext cx="318273" cy="291779"/>
              <a:chOff x="11006836" y="3362315"/>
              <a:chExt cx="974061" cy="892979"/>
            </a:xfrm>
          </p:grpSpPr>
          <p:sp>
            <p:nvSpPr>
              <p:cNvPr id="56" name="자유형 137">
                <a:extLst>
                  <a:ext uri="{FF2B5EF4-FFF2-40B4-BE49-F238E27FC236}">
                    <a16:creationId xmlns:a16="http://schemas.microsoft.com/office/drawing/2014/main" id="{3CE92B83-ECEF-35DB-BF99-1472BCBCAD2F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DF15AF9A-62D5-0E38-2550-E746C6AD5885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BC07541-B01D-CB06-6B60-38DE7B99C646}"/>
                </a:ext>
              </a:extLst>
            </p:cNvPr>
            <p:cNvGrpSpPr/>
            <p:nvPr/>
          </p:nvGrpSpPr>
          <p:grpSpPr>
            <a:xfrm>
              <a:off x="1023187" y="497033"/>
              <a:ext cx="318273" cy="291779"/>
              <a:chOff x="11006836" y="3362315"/>
              <a:chExt cx="974061" cy="892979"/>
            </a:xfrm>
          </p:grpSpPr>
          <p:sp>
            <p:nvSpPr>
              <p:cNvPr id="54" name="자유형 140">
                <a:extLst>
                  <a:ext uri="{FF2B5EF4-FFF2-40B4-BE49-F238E27FC236}">
                    <a16:creationId xmlns:a16="http://schemas.microsoft.com/office/drawing/2014/main" id="{FABC961D-9B0D-9CB2-4CB5-02D51B08A41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E1C76E73-1155-359E-C2E1-68169C17BE5E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73BAE2-559E-A466-71E3-C972DF330A7A}"/>
                </a:ext>
              </a:extLst>
            </p:cNvPr>
            <p:cNvGrpSpPr/>
            <p:nvPr/>
          </p:nvGrpSpPr>
          <p:grpSpPr>
            <a:xfrm>
              <a:off x="560687" y="493514"/>
              <a:ext cx="318273" cy="291779"/>
              <a:chOff x="11006836" y="3362315"/>
              <a:chExt cx="974061" cy="892979"/>
            </a:xfrm>
          </p:grpSpPr>
          <p:sp>
            <p:nvSpPr>
              <p:cNvPr id="52" name="자유형 143">
                <a:extLst>
                  <a:ext uri="{FF2B5EF4-FFF2-40B4-BE49-F238E27FC236}">
                    <a16:creationId xmlns:a16="http://schemas.microsoft.com/office/drawing/2014/main" id="{74D62530-4136-AA84-31DD-46D59087A9B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157D4AED-F727-B970-D0DB-D4ED8C2609F8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하트 49">
              <a:extLst>
                <a:ext uri="{FF2B5EF4-FFF2-40B4-BE49-F238E27FC236}">
                  <a16:creationId xmlns:a16="http://schemas.microsoft.com/office/drawing/2014/main" id="{94963F76-DF26-FC87-2348-696FB9415A88}"/>
                </a:ext>
              </a:extLst>
            </p:cNvPr>
            <p:cNvSpPr/>
            <p:nvPr/>
          </p:nvSpPr>
          <p:spPr>
            <a:xfrm>
              <a:off x="2514796" y="495787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하트 50">
              <a:extLst>
                <a:ext uri="{FF2B5EF4-FFF2-40B4-BE49-F238E27FC236}">
                  <a16:creationId xmlns:a16="http://schemas.microsoft.com/office/drawing/2014/main" id="{422388C9-BA2E-889C-3F42-03164467607B}"/>
                </a:ext>
              </a:extLst>
            </p:cNvPr>
            <p:cNvSpPr/>
            <p:nvPr/>
          </p:nvSpPr>
          <p:spPr>
            <a:xfrm>
              <a:off x="2001510" y="489211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414DA4-A160-BC26-A5A8-D3D327237908}"/>
              </a:ext>
            </a:extLst>
          </p:cNvPr>
          <p:cNvSpPr txBox="1"/>
          <p:nvPr/>
        </p:nvSpPr>
        <p:spPr>
          <a:xfrm>
            <a:off x="2514600" y="857004"/>
            <a:ext cx="7162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---------------------- CHARACTER 2 ----------------------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060946A-D570-FB6E-373F-EE6B9DF678CD}"/>
              </a:ext>
            </a:extLst>
          </p:cNvPr>
          <p:cNvGrpSpPr/>
          <p:nvPr/>
        </p:nvGrpSpPr>
        <p:grpSpPr>
          <a:xfrm>
            <a:off x="2026184" y="774339"/>
            <a:ext cx="8139632" cy="5508831"/>
            <a:chOff x="2026184" y="774339"/>
            <a:chExt cx="8139632" cy="550883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6B0116B1-3CBF-BC23-D351-3AD0CF9A4F02}"/>
                </a:ext>
              </a:extLst>
            </p:cNvPr>
            <p:cNvGrpSpPr/>
            <p:nvPr/>
          </p:nvGrpSpPr>
          <p:grpSpPr>
            <a:xfrm>
              <a:off x="2026184" y="774339"/>
              <a:ext cx="7664668" cy="5508831"/>
              <a:chOff x="1232969" y="774339"/>
              <a:chExt cx="7664668" cy="5508831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33BCB2-25B2-009D-B5CB-450D58C6C1C8}"/>
                  </a:ext>
                </a:extLst>
              </p:cNvPr>
              <p:cNvSpPr txBox="1"/>
              <p:nvPr/>
            </p:nvSpPr>
            <p:spPr>
              <a:xfrm>
                <a:off x="6286224" y="3567034"/>
                <a:ext cx="2611413" cy="1286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학교</a:t>
                </a:r>
                <a:r>
                  <a:rPr lang="en-US" altLang="ko-KR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: </a:t>
                </a:r>
                <a:r>
                  <a:rPr lang="ko-KR" altLang="en-US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성균관대학교</a:t>
                </a:r>
                <a:endParaRPr lang="en-US" altLang="ko-KR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학과</a:t>
                </a:r>
                <a:r>
                  <a:rPr lang="en-US" altLang="ko-KR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: </a:t>
                </a:r>
                <a:r>
                  <a:rPr lang="ko-KR" altLang="en-US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소프트웨어</a:t>
                </a:r>
                <a:endParaRPr lang="en-US" altLang="ko-KR" spc="-150" dirty="0">
                  <a:ln w="19050">
                    <a:noFill/>
                  </a:ln>
                  <a:gradFill>
                    <a:gsLst>
                      <a:gs pos="0">
                        <a:srgbClr val="FC9698"/>
                      </a:gs>
                      <a:gs pos="100000">
                        <a:srgbClr val="FB4B4F"/>
                      </a:gs>
                    </a:gsLst>
                    <a:lin ang="5400000" scaled="1"/>
                  </a:gradFill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rPr>
                  <a:t>MBTI: ENTJ</a:t>
                </a:r>
              </a:p>
            </p:txBody>
          </p:sp>
          <p:pic>
            <p:nvPicPr>
              <p:cNvPr id="17" name="그림 16" descr="인간의 얼굴, 사람, 패션 액세서리, 의류이(가) 표시된 사진&#10;&#10;자동 생성된 설명">
                <a:extLst>
                  <a:ext uri="{FF2B5EF4-FFF2-40B4-BE49-F238E27FC236}">
                    <a16:creationId xmlns:a16="http://schemas.microsoft.com/office/drawing/2014/main" id="{FF9AF50C-7B15-92E3-48AA-70975E9737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10"/>
              <a:stretch/>
            </p:blipFill>
            <p:spPr>
              <a:xfrm flipH="1">
                <a:off x="1232969" y="774339"/>
                <a:ext cx="5056345" cy="5508831"/>
              </a:xfrm>
              <a:prstGeom prst="rect">
                <a:avLst/>
              </a:prstGeom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그림 19" descr="픽셀, 그래픽, 디자인이(가) 표시된 사진&#10;&#10;자동 생성된 설명">
                <a:extLst>
                  <a:ext uri="{FF2B5EF4-FFF2-40B4-BE49-F238E27FC236}">
                    <a16:creationId xmlns:a16="http://schemas.microsoft.com/office/drawing/2014/main" id="{A257A026-95CD-D7E6-BF1E-6A527C645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14165" y="1324390"/>
                <a:ext cx="581117" cy="57483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9459AF-A0A5-D68F-A754-0F7C9CFCEC54}"/>
                </a:ext>
              </a:extLst>
            </p:cNvPr>
            <p:cNvSpPr txBox="1"/>
            <p:nvPr/>
          </p:nvSpPr>
          <p:spPr>
            <a:xfrm>
              <a:off x="6571613" y="1861783"/>
              <a:ext cx="2017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introduction</a:t>
              </a:r>
              <a:endParaRPr lang="ko-KR" altLang="en-US" sz="24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9984114-F195-1A38-2638-265F756E35D1}"/>
                </a:ext>
              </a:extLst>
            </p:cNvPr>
            <p:cNvSpPr txBox="1"/>
            <p:nvPr/>
          </p:nvSpPr>
          <p:spPr>
            <a:xfrm>
              <a:off x="6571613" y="2452207"/>
              <a:ext cx="3594203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66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박민지</a:t>
              </a:r>
              <a:r>
                <a:rPr lang="en-US" altLang="ko-KR" sz="36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(22)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28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Park Minji</a:t>
              </a:r>
              <a:endParaRPr lang="ko-KR" altLang="en-US" sz="2800" spc="-3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땅스부대찌개 Bold" panose="02020603020101020101" pitchFamily="18" charset="-127"/>
                <a:ea typeface="땅스부대찌개 Bold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003468-B6B1-197F-B9EC-8414C61FBED5}"/>
              </a:ext>
            </a:extLst>
          </p:cNvPr>
          <p:cNvGrpSpPr/>
          <p:nvPr/>
        </p:nvGrpSpPr>
        <p:grpSpPr>
          <a:xfrm>
            <a:off x="1979425" y="5385070"/>
            <a:ext cx="8233151" cy="901962"/>
            <a:chOff x="1065107" y="5267614"/>
            <a:chExt cx="8233151" cy="49467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EDC42A2-F3D4-F207-3030-069D09F19506}"/>
                </a:ext>
              </a:extLst>
            </p:cNvPr>
            <p:cNvSpPr/>
            <p:nvPr/>
          </p:nvSpPr>
          <p:spPr>
            <a:xfrm>
              <a:off x="1065107" y="5267614"/>
              <a:ext cx="8233151" cy="494670"/>
            </a:xfrm>
            <a:prstGeom prst="roundRect">
              <a:avLst/>
            </a:prstGeom>
            <a:solidFill>
              <a:srgbClr val="FF7589">
                <a:alpha val="5725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06E6A57-13C4-2581-4BA4-F526C10C90B8}"/>
                </a:ext>
              </a:extLst>
            </p:cNvPr>
            <p:cNvSpPr txBox="1"/>
            <p:nvPr/>
          </p:nvSpPr>
          <p:spPr>
            <a:xfrm>
              <a:off x="1426546" y="5287074"/>
              <a:ext cx="7288299" cy="45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▶ 내 하트를 받아 </a:t>
              </a:r>
              <a:r>
                <a:rPr lang="ko-KR" altLang="en-US" sz="2400" dirty="0" err="1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얘들아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~ </a:t>
              </a:r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잘해보자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  <a:sym typeface="Wingdings" panose="05000000000000000000" pitchFamily="2" charset="2"/>
                </a:rPr>
                <a:t></a:t>
              </a:r>
              <a:endParaRPr lang="en-US" altLang="ko-KR" sz="24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  <a:p>
              <a:pPr algn="ctr"/>
              <a:r>
                <a:rPr lang="ja-JP" altLang="en-US" sz="24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みんな私の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ハートを受け取</a:t>
              </a:r>
              <a:r>
                <a:rPr lang="ja-JP" altLang="en-US" sz="24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って</a:t>
              </a:r>
              <a:r>
                <a:rPr lang="en-US" altLang="ja-JP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〜</a:t>
              </a:r>
              <a:r>
                <a:rPr lang="ja-JP" altLang="en-US" sz="240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一緒に頑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張ろう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  <a:sym typeface="Wingdings" panose="05000000000000000000" pitchFamily="2" charset="2"/>
                </a:rPr>
                <a:t></a:t>
              </a:r>
              <a:endParaRPr lang="ko-KR" altLang="en-US" sz="24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7" name="Object 20">
            <a:extLst>
              <a:ext uri="{FF2B5EF4-FFF2-40B4-BE49-F238E27FC236}">
                <a16:creationId xmlns:a16="http://schemas.microsoft.com/office/drawing/2014/main" id="{CBB62BEC-6AD9-B9E8-9219-DC4310B29E6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9368725">
            <a:off x="9821929" y="5715593"/>
            <a:ext cx="519379" cy="6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83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그룹 1001">
            <a:extLst>
              <a:ext uri="{FF2B5EF4-FFF2-40B4-BE49-F238E27FC236}">
                <a16:creationId xmlns:a16="http://schemas.microsoft.com/office/drawing/2014/main" id="{6F8957DD-993C-0FC5-8843-3C092E445A79}"/>
              </a:ext>
            </a:extLst>
          </p:cNvPr>
          <p:cNvGrpSpPr/>
          <p:nvPr/>
        </p:nvGrpSpPr>
        <p:grpSpPr>
          <a:xfrm>
            <a:off x="-4365" y="0"/>
            <a:ext cx="12199295" cy="6862348"/>
            <a:chOff x="0" y="0"/>
            <a:chExt cx="18285714" cy="10285714"/>
          </a:xfrm>
        </p:grpSpPr>
        <p:pic>
          <p:nvPicPr>
            <p:cNvPr id="31" name="Object 2">
              <a:extLst>
                <a:ext uri="{FF2B5EF4-FFF2-40B4-BE49-F238E27FC236}">
                  <a16:creationId xmlns:a16="http://schemas.microsoft.com/office/drawing/2014/main" id="{5B5B0794-9797-5408-9100-E401F7F68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alphaModFix amt="64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88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39" name="그룹 1005">
            <a:extLst>
              <a:ext uri="{FF2B5EF4-FFF2-40B4-BE49-F238E27FC236}">
                <a16:creationId xmlns:a16="http://schemas.microsoft.com/office/drawing/2014/main" id="{4644A8ED-76EA-4729-B78A-8CD7A38C4415}"/>
              </a:ext>
            </a:extLst>
          </p:cNvPr>
          <p:cNvGrpSpPr/>
          <p:nvPr/>
        </p:nvGrpSpPr>
        <p:grpSpPr>
          <a:xfrm>
            <a:off x="9844113" y="2166457"/>
            <a:ext cx="2611412" cy="4932843"/>
            <a:chOff x="14804869" y="3247221"/>
            <a:chExt cx="3914286" cy="7393651"/>
          </a:xfrm>
        </p:grpSpPr>
        <p:pic>
          <p:nvPicPr>
            <p:cNvPr id="40" name="Object 15">
              <a:extLst>
                <a:ext uri="{FF2B5EF4-FFF2-40B4-BE49-F238E27FC236}">
                  <a16:creationId xmlns:a16="http://schemas.microsoft.com/office/drawing/2014/main" id="{13E59CB3-8096-42E1-9198-E055C3FBA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804869" y="3247221"/>
              <a:ext cx="3914286" cy="7393651"/>
            </a:xfrm>
            <a:prstGeom prst="rect">
              <a:avLst/>
            </a:prstGeom>
          </p:spPr>
        </p:pic>
      </p:grpSp>
      <p:grpSp>
        <p:nvGrpSpPr>
          <p:cNvPr id="41" name="그룹 1006">
            <a:extLst>
              <a:ext uri="{FF2B5EF4-FFF2-40B4-BE49-F238E27FC236}">
                <a16:creationId xmlns:a16="http://schemas.microsoft.com/office/drawing/2014/main" id="{0EC77117-3A33-666F-6E83-6567165B9534}"/>
              </a:ext>
            </a:extLst>
          </p:cNvPr>
          <p:cNvGrpSpPr/>
          <p:nvPr/>
        </p:nvGrpSpPr>
        <p:grpSpPr>
          <a:xfrm>
            <a:off x="369826" y="1304456"/>
            <a:ext cx="1804479" cy="2464667"/>
            <a:chOff x="560881" y="1955199"/>
            <a:chExt cx="2704762" cy="3694196"/>
          </a:xfrm>
        </p:grpSpPr>
        <p:pic>
          <p:nvPicPr>
            <p:cNvPr id="42" name="Object 18">
              <a:extLst>
                <a:ext uri="{FF2B5EF4-FFF2-40B4-BE49-F238E27FC236}">
                  <a16:creationId xmlns:a16="http://schemas.microsoft.com/office/drawing/2014/main" id="{48A6053B-B70E-8A45-5668-9DE9E4CC2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0881" y="1955199"/>
              <a:ext cx="2704762" cy="3694196"/>
            </a:xfrm>
            <a:prstGeom prst="rect">
              <a:avLst/>
            </a:prstGeom>
          </p:spPr>
        </p:pic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3C2FA24-DA98-ACFA-2329-9DA2FE747EB3}"/>
              </a:ext>
            </a:extLst>
          </p:cNvPr>
          <p:cNvSpPr/>
          <p:nvPr/>
        </p:nvSpPr>
        <p:spPr>
          <a:xfrm>
            <a:off x="649557" y="574830"/>
            <a:ext cx="10892887" cy="5708341"/>
          </a:xfrm>
          <a:prstGeom prst="roundRect">
            <a:avLst>
              <a:gd name="adj" fmla="val 799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2" name="그룹 1002">
            <a:extLst>
              <a:ext uri="{FF2B5EF4-FFF2-40B4-BE49-F238E27FC236}">
                <a16:creationId xmlns:a16="http://schemas.microsoft.com/office/drawing/2014/main" id="{FA36D846-B431-6EF7-B48B-34718600B4CF}"/>
              </a:ext>
            </a:extLst>
          </p:cNvPr>
          <p:cNvGrpSpPr/>
          <p:nvPr/>
        </p:nvGrpSpPr>
        <p:grpSpPr>
          <a:xfrm>
            <a:off x="10990317" y="336088"/>
            <a:ext cx="389173" cy="389187"/>
            <a:chOff x="16480100" y="503750"/>
            <a:chExt cx="583338" cy="583338"/>
          </a:xfrm>
        </p:grpSpPr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FFF8272D-C148-1A47-9DD7-FC1DB5BE6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80100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34" name="그룹 1003">
            <a:extLst>
              <a:ext uri="{FF2B5EF4-FFF2-40B4-BE49-F238E27FC236}">
                <a16:creationId xmlns:a16="http://schemas.microsoft.com/office/drawing/2014/main" id="{BD391387-1905-A34B-3C86-D4DEC4E18AC5}"/>
              </a:ext>
            </a:extLst>
          </p:cNvPr>
          <p:cNvGrpSpPr/>
          <p:nvPr/>
        </p:nvGrpSpPr>
        <p:grpSpPr>
          <a:xfrm>
            <a:off x="11464387" y="336088"/>
            <a:ext cx="389173" cy="389187"/>
            <a:chOff x="17190691" y="503750"/>
            <a:chExt cx="583338" cy="583338"/>
          </a:xfrm>
        </p:grpSpPr>
        <p:pic>
          <p:nvPicPr>
            <p:cNvPr id="35" name="Object 8">
              <a:extLst>
                <a:ext uri="{FF2B5EF4-FFF2-40B4-BE49-F238E27FC236}">
                  <a16:creationId xmlns:a16="http://schemas.microsoft.com/office/drawing/2014/main" id="{D3289EF2-F419-C8D1-FF22-104D527A14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190691" y="503750"/>
              <a:ext cx="583338" cy="583338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1355D39-EBAC-2649-55FF-50EDA9377764}"/>
              </a:ext>
            </a:extLst>
          </p:cNvPr>
          <p:cNvGrpSpPr/>
          <p:nvPr/>
        </p:nvGrpSpPr>
        <p:grpSpPr>
          <a:xfrm>
            <a:off x="113271" y="135016"/>
            <a:ext cx="1989753" cy="433618"/>
            <a:chOff x="410547" y="356066"/>
            <a:chExt cx="2612054" cy="569233"/>
          </a:xfrm>
        </p:grpSpPr>
        <p:sp>
          <p:nvSpPr>
            <p:cNvPr id="45" name="모서리가 둥근 직사각형 151">
              <a:extLst>
                <a:ext uri="{FF2B5EF4-FFF2-40B4-BE49-F238E27FC236}">
                  <a16:creationId xmlns:a16="http://schemas.microsoft.com/office/drawing/2014/main" id="{50F4BB2B-9F3F-0312-7136-262F1DAC7ED0}"/>
                </a:ext>
              </a:extLst>
            </p:cNvPr>
            <p:cNvSpPr/>
            <p:nvPr/>
          </p:nvSpPr>
          <p:spPr>
            <a:xfrm>
              <a:off x="461347" y="4068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7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모서리가 둥근 직사각형 135">
              <a:extLst>
                <a:ext uri="{FF2B5EF4-FFF2-40B4-BE49-F238E27FC236}">
                  <a16:creationId xmlns:a16="http://schemas.microsoft.com/office/drawing/2014/main" id="{81A4E2F9-50E7-B3B2-9AC2-CD5FF78E98CC}"/>
                </a:ext>
              </a:extLst>
            </p:cNvPr>
            <p:cNvSpPr/>
            <p:nvPr/>
          </p:nvSpPr>
          <p:spPr>
            <a:xfrm>
              <a:off x="410547" y="356066"/>
              <a:ext cx="2561254" cy="518433"/>
            </a:xfrm>
            <a:prstGeom prst="roundRect">
              <a:avLst>
                <a:gd name="adj" fmla="val 33688"/>
              </a:avLst>
            </a:prstGeom>
            <a:solidFill>
              <a:schemeClr val="bg1">
                <a:lumMod val="95000"/>
              </a:schemeClr>
            </a:solidFill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5BE89DCB-6950-373D-B08D-1EFB7708D1C8}"/>
                </a:ext>
              </a:extLst>
            </p:cNvPr>
            <p:cNvGrpSpPr/>
            <p:nvPr/>
          </p:nvGrpSpPr>
          <p:grpSpPr>
            <a:xfrm>
              <a:off x="1483590" y="494791"/>
              <a:ext cx="318273" cy="291779"/>
              <a:chOff x="11006836" y="3362315"/>
              <a:chExt cx="974061" cy="892979"/>
            </a:xfrm>
          </p:grpSpPr>
          <p:sp>
            <p:nvSpPr>
              <p:cNvPr id="56" name="자유형 137">
                <a:extLst>
                  <a:ext uri="{FF2B5EF4-FFF2-40B4-BE49-F238E27FC236}">
                    <a16:creationId xmlns:a16="http://schemas.microsoft.com/office/drawing/2014/main" id="{3CE92B83-ECEF-35DB-BF99-1472BCBCAD2F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7" name="하트 56">
                <a:extLst>
                  <a:ext uri="{FF2B5EF4-FFF2-40B4-BE49-F238E27FC236}">
                    <a16:creationId xmlns:a16="http://schemas.microsoft.com/office/drawing/2014/main" id="{DF15AF9A-62D5-0E38-2550-E746C6AD5885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4BC07541-B01D-CB06-6B60-38DE7B99C646}"/>
                </a:ext>
              </a:extLst>
            </p:cNvPr>
            <p:cNvGrpSpPr/>
            <p:nvPr/>
          </p:nvGrpSpPr>
          <p:grpSpPr>
            <a:xfrm>
              <a:off x="1023187" y="497033"/>
              <a:ext cx="318273" cy="291779"/>
              <a:chOff x="11006836" y="3362315"/>
              <a:chExt cx="974061" cy="892979"/>
            </a:xfrm>
          </p:grpSpPr>
          <p:sp>
            <p:nvSpPr>
              <p:cNvPr id="54" name="자유형 140">
                <a:extLst>
                  <a:ext uri="{FF2B5EF4-FFF2-40B4-BE49-F238E27FC236}">
                    <a16:creationId xmlns:a16="http://schemas.microsoft.com/office/drawing/2014/main" id="{FABC961D-9B0D-9CB2-4CB5-02D51B08A41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하트 54">
                <a:extLst>
                  <a:ext uri="{FF2B5EF4-FFF2-40B4-BE49-F238E27FC236}">
                    <a16:creationId xmlns:a16="http://schemas.microsoft.com/office/drawing/2014/main" id="{E1C76E73-1155-359E-C2E1-68169C17BE5E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73BAE2-559E-A466-71E3-C972DF330A7A}"/>
                </a:ext>
              </a:extLst>
            </p:cNvPr>
            <p:cNvGrpSpPr/>
            <p:nvPr/>
          </p:nvGrpSpPr>
          <p:grpSpPr>
            <a:xfrm>
              <a:off x="560687" y="493514"/>
              <a:ext cx="318273" cy="291779"/>
              <a:chOff x="11006836" y="3362315"/>
              <a:chExt cx="974061" cy="892979"/>
            </a:xfrm>
          </p:grpSpPr>
          <p:sp>
            <p:nvSpPr>
              <p:cNvPr id="52" name="자유형 143">
                <a:extLst>
                  <a:ext uri="{FF2B5EF4-FFF2-40B4-BE49-F238E27FC236}">
                    <a16:creationId xmlns:a16="http://schemas.microsoft.com/office/drawing/2014/main" id="{74D62530-4136-AA84-31DD-46D59087A9BE}"/>
                  </a:ext>
                </a:extLst>
              </p:cNvPr>
              <p:cNvSpPr/>
              <p:nvPr/>
            </p:nvSpPr>
            <p:spPr>
              <a:xfrm>
                <a:off x="11094115" y="3371850"/>
                <a:ext cx="886782" cy="883444"/>
              </a:xfrm>
              <a:custGeom>
                <a:avLst/>
                <a:gdLst>
                  <a:gd name="connsiteX0" fmla="*/ 104904 w 886782"/>
                  <a:gd name="connsiteY0" fmla="*/ 0 h 883444"/>
                  <a:gd name="connsiteX1" fmla="*/ 219204 w 886782"/>
                  <a:gd name="connsiteY1" fmla="*/ 2381 h 883444"/>
                  <a:gd name="connsiteX2" fmla="*/ 222781 w 886782"/>
                  <a:gd name="connsiteY2" fmla="*/ 6418 h 883444"/>
                  <a:gd name="connsiteX3" fmla="*/ 239635 w 886782"/>
                  <a:gd name="connsiteY3" fmla="*/ 6731 h 883444"/>
                  <a:gd name="connsiteX4" fmla="*/ 443391 w 886782"/>
                  <a:gd name="connsiteY4" fmla="*/ 214996 h 883444"/>
                  <a:gd name="connsiteX5" fmla="*/ 532910 w 886782"/>
                  <a:gd name="connsiteY5" fmla="*/ 67475 h 883444"/>
                  <a:gd name="connsiteX6" fmla="*/ 568968 w 886782"/>
                  <a:gd name="connsiteY6" fmla="*/ 41165 h 883444"/>
                  <a:gd name="connsiteX7" fmla="*/ 588298 w 886782"/>
                  <a:gd name="connsiteY7" fmla="*/ 0 h 883444"/>
                  <a:gd name="connsiteX8" fmla="*/ 684812 w 886782"/>
                  <a:gd name="connsiteY8" fmla="*/ 6032 h 883444"/>
                  <a:gd name="connsiteX9" fmla="*/ 705676 w 886782"/>
                  <a:gd name="connsiteY9" fmla="*/ 5646 h 883444"/>
                  <a:gd name="connsiteX10" fmla="*/ 522982 w 886782"/>
                  <a:gd name="connsiteY10" fmla="*/ 819427 h 883444"/>
                  <a:gd name="connsiteX11" fmla="*/ 443705 w 886782"/>
                  <a:gd name="connsiteY11" fmla="*/ 881201 h 883444"/>
                  <a:gd name="connsiteX12" fmla="*/ 443041 w 886782"/>
                  <a:gd name="connsiteY12" fmla="*/ 883444 h 883444"/>
                  <a:gd name="connsiteX13" fmla="*/ 352554 w 886782"/>
                  <a:gd name="connsiteY13" fmla="*/ 881063 h 883444"/>
                  <a:gd name="connsiteX14" fmla="*/ 326055 w 886782"/>
                  <a:gd name="connsiteY14" fmla="*/ 786787 h 883444"/>
                  <a:gd name="connsiteX15" fmla="*/ 293274 w 886782"/>
                  <a:gd name="connsiteY15" fmla="*/ 758439 h 883444"/>
                  <a:gd name="connsiteX16" fmla="*/ 76944 w 886782"/>
                  <a:gd name="connsiteY16" fmla="*/ 55543 h 883444"/>
                  <a:gd name="connsiteX17" fmla="*/ 113533 w 886782"/>
                  <a:gd name="connsiteY17" fmla="*/ 30699 h 8834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6782" h="883444">
                    <a:moveTo>
                      <a:pt x="104904" y="0"/>
                    </a:moveTo>
                    <a:lnTo>
                      <a:pt x="219204" y="2381"/>
                    </a:lnTo>
                    <a:lnTo>
                      <a:pt x="222781" y="6418"/>
                    </a:lnTo>
                    <a:lnTo>
                      <a:pt x="239635" y="6731"/>
                    </a:lnTo>
                    <a:cubicBezTo>
                      <a:pt x="318444" y="20615"/>
                      <a:pt x="397539" y="85409"/>
                      <a:pt x="443391" y="214996"/>
                    </a:cubicBezTo>
                    <a:cubicBezTo>
                      <a:pt x="466317" y="150202"/>
                      <a:pt x="497554" y="101607"/>
                      <a:pt x="532910" y="67475"/>
                    </a:cubicBezTo>
                    <a:lnTo>
                      <a:pt x="568968" y="41165"/>
                    </a:lnTo>
                    <a:lnTo>
                      <a:pt x="588298" y="0"/>
                    </a:lnTo>
                    <a:lnTo>
                      <a:pt x="684812" y="6032"/>
                    </a:lnTo>
                    <a:lnTo>
                      <a:pt x="705676" y="5646"/>
                    </a:lnTo>
                    <a:cubicBezTo>
                      <a:pt x="906671" y="33740"/>
                      <a:pt x="1047933" y="388714"/>
                      <a:pt x="522982" y="819427"/>
                    </a:cubicBezTo>
                    <a:lnTo>
                      <a:pt x="443705" y="881201"/>
                    </a:lnTo>
                    <a:lnTo>
                      <a:pt x="443041" y="883444"/>
                    </a:lnTo>
                    <a:lnTo>
                      <a:pt x="352554" y="881063"/>
                    </a:lnTo>
                    <a:lnTo>
                      <a:pt x="326055" y="786787"/>
                    </a:lnTo>
                    <a:lnTo>
                      <a:pt x="293274" y="758439"/>
                    </a:lnTo>
                    <a:cubicBezTo>
                      <a:pt x="-59395" y="436206"/>
                      <a:pt x="-42093" y="164882"/>
                      <a:pt x="76944" y="55543"/>
                    </a:cubicBezTo>
                    <a:lnTo>
                      <a:pt x="113533" y="30699"/>
                    </a:lnTo>
                    <a:close/>
                  </a:path>
                </a:pathLst>
              </a:custGeom>
              <a:solidFill>
                <a:srgbClr val="E503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하트 52">
                <a:extLst>
                  <a:ext uri="{FF2B5EF4-FFF2-40B4-BE49-F238E27FC236}">
                    <a16:creationId xmlns:a16="http://schemas.microsoft.com/office/drawing/2014/main" id="{157D4AED-F727-B970-D0DB-D4ED8C2609F8}"/>
                  </a:ext>
                </a:extLst>
              </p:cNvPr>
              <p:cNvSpPr/>
              <p:nvPr/>
            </p:nvSpPr>
            <p:spPr>
              <a:xfrm>
                <a:off x="11006836" y="3362315"/>
                <a:ext cx="880364" cy="888600"/>
              </a:xfrm>
              <a:prstGeom prst="heart">
                <a:avLst/>
              </a:prstGeom>
              <a:solidFill>
                <a:srgbClr val="FA444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0" name="하트 49">
              <a:extLst>
                <a:ext uri="{FF2B5EF4-FFF2-40B4-BE49-F238E27FC236}">
                  <a16:creationId xmlns:a16="http://schemas.microsoft.com/office/drawing/2014/main" id="{94963F76-DF26-FC87-2348-696FB9415A88}"/>
                </a:ext>
              </a:extLst>
            </p:cNvPr>
            <p:cNvSpPr/>
            <p:nvPr/>
          </p:nvSpPr>
          <p:spPr>
            <a:xfrm>
              <a:off x="2514796" y="495787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하트 50">
              <a:extLst>
                <a:ext uri="{FF2B5EF4-FFF2-40B4-BE49-F238E27FC236}">
                  <a16:creationId xmlns:a16="http://schemas.microsoft.com/office/drawing/2014/main" id="{422388C9-BA2E-889C-3F42-03164467607B}"/>
                </a:ext>
              </a:extLst>
            </p:cNvPr>
            <p:cNvSpPr/>
            <p:nvPr/>
          </p:nvSpPr>
          <p:spPr>
            <a:xfrm>
              <a:off x="2001510" y="489211"/>
              <a:ext cx="287657" cy="290348"/>
            </a:xfrm>
            <a:prstGeom prst="hear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9414DA4-A160-BC26-A5A8-D3D327237908}"/>
              </a:ext>
            </a:extLst>
          </p:cNvPr>
          <p:cNvSpPr txBox="1"/>
          <p:nvPr/>
        </p:nvSpPr>
        <p:spPr>
          <a:xfrm>
            <a:off x="2514600" y="857004"/>
            <a:ext cx="7162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dirty="0">
                <a:ln w="19050">
                  <a:noFill/>
                </a:ln>
                <a:gradFill>
                  <a:gsLst>
                    <a:gs pos="0">
                      <a:srgbClr val="FC9698"/>
                    </a:gs>
                    <a:gs pos="100000">
                      <a:srgbClr val="FB4B4F"/>
                    </a:gs>
                  </a:gsLst>
                  <a:lin ang="5400000" scaled="1"/>
                </a:gradFill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rPr>
              <a:t>---------------------- CHARACTER 3 ----------------------</a:t>
            </a:r>
            <a:endParaRPr lang="ko-KR" altLang="en-US" dirty="0">
              <a:ln w="19050">
                <a:noFill/>
              </a:ln>
              <a:gradFill>
                <a:gsLst>
                  <a:gs pos="0">
                    <a:srgbClr val="FC9698"/>
                  </a:gs>
                  <a:gs pos="100000">
                    <a:srgbClr val="FB4B4F"/>
                  </a:gs>
                </a:gsLst>
                <a:lin ang="5400000" scaled="1"/>
              </a:gradFill>
              <a:latin typeface="둥근모꼴" panose="020B0500000000000000" pitchFamily="50" charset="-127"/>
              <a:ea typeface="둥근모꼴" panose="020B0500000000000000" pitchFamily="50" charset="-127"/>
              <a:cs typeface="둥근모꼴" panose="020B05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0116C4C-7E88-3A00-8EB5-DB3970931264}"/>
              </a:ext>
            </a:extLst>
          </p:cNvPr>
          <p:cNvGrpSpPr/>
          <p:nvPr/>
        </p:nvGrpSpPr>
        <p:grpSpPr>
          <a:xfrm>
            <a:off x="2562403" y="903245"/>
            <a:ext cx="7067195" cy="5384609"/>
            <a:chOff x="2560287" y="903245"/>
            <a:chExt cx="7067195" cy="5384609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56AE186-3C44-CF27-5979-D5918FA8262F}"/>
                </a:ext>
              </a:extLst>
            </p:cNvPr>
            <p:cNvGrpSpPr/>
            <p:nvPr/>
          </p:nvGrpSpPr>
          <p:grpSpPr>
            <a:xfrm>
              <a:off x="2560287" y="903245"/>
              <a:ext cx="6151348" cy="5384609"/>
              <a:chOff x="2546000" y="903245"/>
              <a:chExt cx="6151348" cy="5384609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5746531F-1443-911A-3728-38C8100C96A1}"/>
                  </a:ext>
                </a:extLst>
              </p:cNvPr>
              <p:cNvGrpSpPr/>
              <p:nvPr/>
            </p:nvGrpSpPr>
            <p:grpSpPr>
              <a:xfrm>
                <a:off x="2546000" y="903245"/>
                <a:ext cx="6151348" cy="5384609"/>
                <a:chOff x="2704022" y="903245"/>
                <a:chExt cx="6151348" cy="5384609"/>
              </a:xfrm>
            </p:grpSpPr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8433BCB2-25B2-009D-B5CB-450D58C6C1C8}"/>
                    </a:ext>
                  </a:extLst>
                </p:cNvPr>
                <p:cNvSpPr txBox="1"/>
                <p:nvPr/>
              </p:nvSpPr>
              <p:spPr>
                <a:xfrm>
                  <a:off x="6243957" y="3567034"/>
                  <a:ext cx="2611413" cy="12868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학교</a:t>
                  </a:r>
                  <a:r>
                    <a:rPr lang="en-US" altLang="ko-KR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: </a:t>
                  </a:r>
                  <a:r>
                    <a:rPr lang="ko-KR" altLang="en-US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중앙대학교</a:t>
                  </a:r>
                  <a:endParaRPr lang="en-US" altLang="ko-KR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학과</a:t>
                  </a:r>
                  <a:r>
                    <a:rPr lang="en-US" altLang="ko-KR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: </a:t>
                  </a:r>
                  <a:r>
                    <a:rPr lang="ko-KR" altLang="en-US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경영</a:t>
                  </a:r>
                  <a:endParaRPr lang="en-US" altLang="ko-KR" spc="-150" dirty="0">
                    <a:ln w="19050">
                      <a:noFill/>
                    </a:ln>
                    <a:gradFill>
                      <a:gsLst>
                        <a:gs pos="0">
                          <a:srgbClr val="FC9698"/>
                        </a:gs>
                        <a:gs pos="100000">
                          <a:srgbClr val="FB4B4F"/>
                        </a:gs>
                      </a:gsLst>
                      <a:lin ang="5400000" scaled="1"/>
                    </a:gradFill>
                    <a:latin typeface="둥근모꼴" panose="020B0500000000000000" pitchFamily="50" charset="-127"/>
                    <a:ea typeface="둥근모꼴" panose="020B0500000000000000" pitchFamily="50" charset="-127"/>
                    <a:cs typeface="둥근모꼴" panose="020B0500000000000000" pitchFamily="50" charset="-127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ko-KR" spc="-150" dirty="0">
                      <a:ln w="19050">
                        <a:noFill/>
                      </a:ln>
                      <a:gradFill>
                        <a:gsLst>
                          <a:gs pos="0">
                            <a:srgbClr val="FC9698"/>
                          </a:gs>
                          <a:gs pos="100000">
                            <a:srgbClr val="FB4B4F"/>
                          </a:gs>
                        </a:gsLst>
                        <a:lin ang="5400000" scaled="1"/>
                      </a:gradFill>
                      <a:latin typeface="둥근모꼴" panose="020B0500000000000000" pitchFamily="50" charset="-127"/>
                      <a:ea typeface="둥근모꼴" panose="020B0500000000000000" pitchFamily="50" charset="-127"/>
                      <a:cs typeface="둥근모꼴" panose="020B0500000000000000" pitchFamily="50" charset="-127"/>
                    </a:rPr>
                    <a:t>MBTI: ENTJ</a:t>
                  </a:r>
                </a:p>
              </p:txBody>
            </p:sp>
            <p:pic>
              <p:nvPicPr>
                <p:cNvPr id="4" name="그림 3" descr="인간의 얼굴, 사람, 패션 액세서리, 의류이(가) 표시된 사진&#10;&#10;자동 생성된 설명">
                  <a:extLst>
                    <a:ext uri="{FF2B5EF4-FFF2-40B4-BE49-F238E27FC236}">
                      <a16:creationId xmlns:a16="http://schemas.microsoft.com/office/drawing/2014/main" id="{B2677F4D-28BB-87D0-7D57-B97E06CDFD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04022" y="903245"/>
                  <a:ext cx="3598433" cy="538460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7" name="그림 6" descr="다채로움, 스크린샷, 사각형, 그래픽이(가) 표시된 사진&#10;&#10;자동 생성된 설명">
                <a:extLst>
                  <a:ext uri="{FF2B5EF4-FFF2-40B4-BE49-F238E27FC236}">
                    <a16:creationId xmlns:a16="http://schemas.microsoft.com/office/drawing/2014/main" id="{E27F2C35-2B22-06E2-F258-49CA35F9C9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1365" y="3857578"/>
                <a:ext cx="471655" cy="398811"/>
              </a:xfrm>
              <a:prstGeom prst="rect">
                <a:avLst/>
              </a:prstGeom>
            </p:spPr>
          </p:pic>
          <p:pic>
            <p:nvPicPr>
              <p:cNvPr id="8" name="그림 7" descr="다채로움, 스크린샷, 사각형, 그래픽이(가) 표시된 사진&#10;&#10;자동 생성된 설명">
                <a:extLst>
                  <a:ext uri="{FF2B5EF4-FFF2-40B4-BE49-F238E27FC236}">
                    <a16:creationId xmlns:a16="http://schemas.microsoft.com/office/drawing/2014/main" id="{A6AA6ADC-C15D-B8D3-E614-B8E77F7A4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6184" y="4187753"/>
                <a:ext cx="363523" cy="307379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CF4B733-8624-224E-0E55-CF61A8DBE642}"/>
                </a:ext>
              </a:extLst>
            </p:cNvPr>
            <p:cNvSpPr txBox="1"/>
            <p:nvPr/>
          </p:nvSpPr>
          <p:spPr>
            <a:xfrm>
              <a:off x="6033279" y="1861783"/>
              <a:ext cx="20170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pc="-15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IBM Plex Sans KR" panose="020B0503050203000203" pitchFamily="50" charset="-127"/>
                  <a:ea typeface="IBM Plex Sans KR" panose="020B0503050203000203" pitchFamily="50" charset="-127"/>
                </a:rPr>
                <a:t>introduction</a:t>
              </a:r>
              <a:endParaRPr lang="ko-KR" altLang="en-US" sz="2400" spc="-15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IBM Plex Sans KR" panose="020B0503050203000203" pitchFamily="50" charset="-127"/>
                <a:ea typeface="IBM Plex Sans KR" panose="020B0503050203000203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5994B04-7749-F501-3A3A-DCA447025404}"/>
                </a:ext>
              </a:extLst>
            </p:cNvPr>
            <p:cNvSpPr txBox="1"/>
            <p:nvPr/>
          </p:nvSpPr>
          <p:spPr>
            <a:xfrm>
              <a:off x="6033279" y="2452207"/>
              <a:ext cx="3594203" cy="1137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70000"/>
                </a:lnSpc>
              </a:pPr>
              <a:r>
                <a:rPr lang="ko-KR" altLang="en-US" sz="66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전유빈</a:t>
              </a:r>
              <a:r>
                <a:rPr lang="en-US" altLang="ko-KR" sz="36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(23)</a:t>
              </a:r>
            </a:p>
            <a:p>
              <a:pPr>
                <a:lnSpc>
                  <a:spcPct val="70000"/>
                </a:lnSpc>
              </a:pPr>
              <a:r>
                <a:rPr lang="en-US" altLang="ko-KR" sz="2800" spc="-300" dirty="0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Jeon </a:t>
              </a:r>
              <a:r>
                <a:rPr lang="en-US" altLang="ko-KR" sz="2800" spc="-300" dirty="0" err="1">
                  <a:ln w="19050"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땅스부대찌개 Bold" panose="02020603020101020101" pitchFamily="18" charset="-127"/>
                  <a:ea typeface="땅스부대찌개 Bold" panose="02020603020101020101" pitchFamily="18" charset="-127"/>
                </a:rPr>
                <a:t>Yubeen</a:t>
              </a:r>
              <a:endParaRPr lang="ko-KR" altLang="en-US" sz="2800" spc="-3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땅스부대찌개 Bold" panose="02020603020101020101" pitchFamily="18" charset="-127"/>
                <a:ea typeface="땅스부대찌개 Bold" panose="02020603020101020101" pitchFamily="18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739DBDF-2073-774F-0098-86547DCB4540}"/>
              </a:ext>
            </a:extLst>
          </p:cNvPr>
          <p:cNvGrpSpPr/>
          <p:nvPr/>
        </p:nvGrpSpPr>
        <p:grpSpPr>
          <a:xfrm>
            <a:off x="1979425" y="5385070"/>
            <a:ext cx="8233151" cy="901962"/>
            <a:chOff x="1065107" y="5267614"/>
            <a:chExt cx="8233151" cy="49467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79553A7-FAC4-4901-DAE5-37FABFAC782B}"/>
                </a:ext>
              </a:extLst>
            </p:cNvPr>
            <p:cNvSpPr/>
            <p:nvPr/>
          </p:nvSpPr>
          <p:spPr>
            <a:xfrm>
              <a:off x="1065107" y="5267614"/>
              <a:ext cx="8233151" cy="494670"/>
            </a:xfrm>
            <a:prstGeom prst="roundRect">
              <a:avLst/>
            </a:prstGeom>
            <a:solidFill>
              <a:srgbClr val="FF7589">
                <a:alpha val="57255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B52EB4-C3F3-4994-1702-E9582842403E}"/>
                </a:ext>
              </a:extLst>
            </p:cNvPr>
            <p:cNvSpPr txBox="1"/>
            <p:nvPr/>
          </p:nvSpPr>
          <p:spPr>
            <a:xfrm>
              <a:off x="1541045" y="5287074"/>
              <a:ext cx="7281275" cy="455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▶ 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K-</a:t>
              </a:r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대학생활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, </a:t>
              </a:r>
              <a:r>
                <a:rPr lang="ko-KR" altLang="en-US" sz="2400" dirty="0" err="1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드라마랑은</a:t>
              </a:r>
              <a:r>
                <a:rPr lang="ko-KR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 많이 다를 걸</a:t>
              </a:r>
              <a:r>
                <a:rPr lang="en-US" altLang="ko-KR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?^^</a:t>
              </a:r>
            </a:p>
            <a:p>
              <a:pPr algn="ctr"/>
              <a:r>
                <a:rPr lang="en-US" altLang="ja-JP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K-</a:t>
              </a:r>
              <a:r>
                <a:rPr lang="ja-JP" altLang="en-US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大学生活、ドラマとはずいぶん違うと思うよ？</a:t>
              </a:r>
              <a:r>
                <a:rPr lang="en-US" altLang="ja-JP" sz="2400" dirty="0">
                  <a:ln w="19050">
                    <a:noFill/>
                  </a:ln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둥근모꼴" panose="020B0500000000000000" pitchFamily="50" charset="-127"/>
                  <a:ea typeface="둥근모꼴" panose="020B0500000000000000" pitchFamily="50" charset="-127"/>
                  <a:cs typeface="둥근모꼴" panose="020B0500000000000000" pitchFamily="50" charset="-127"/>
                </a:rPr>
                <a:t>^^</a:t>
              </a:r>
              <a:endParaRPr lang="ko-KR" altLang="en-US" sz="2400" dirty="0">
                <a:ln w="1905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둥근모꼴" panose="020B0500000000000000" pitchFamily="50" charset="-127"/>
                <a:ea typeface="둥근모꼴" panose="020B0500000000000000" pitchFamily="50" charset="-127"/>
                <a:cs typeface="둥근모꼴" panose="020B0500000000000000" pitchFamily="50" charset="-127"/>
              </a:endParaRPr>
            </a:p>
          </p:txBody>
        </p:sp>
      </p:grpSp>
      <p:pic>
        <p:nvPicPr>
          <p:cNvPr id="15" name="Object 20">
            <a:extLst>
              <a:ext uri="{FF2B5EF4-FFF2-40B4-BE49-F238E27FC236}">
                <a16:creationId xmlns:a16="http://schemas.microsoft.com/office/drawing/2014/main" id="{95CA4D9A-2026-2561-E2FF-1DA7B17F330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 rot="19368725">
            <a:off x="9821929" y="5715593"/>
            <a:ext cx="519379" cy="6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88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F9B91CC5-2095-9E4A-A33F-C9392D65A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C6D7411-C7E2-5E91-9610-998A29A0B813}"/>
              </a:ext>
            </a:extLst>
          </p:cNvPr>
          <p:cNvSpPr txBox="1"/>
          <p:nvPr/>
        </p:nvSpPr>
        <p:spPr>
          <a:xfrm>
            <a:off x="1744979" y="5102486"/>
            <a:ext cx="8702042" cy="961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</a:t>
            </a:r>
            <a:r>
              <a:rPr lang="ko-KR" altLang="en-US" sz="20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한국의 대학 문화 및 대학 생활 전반</a:t>
            </a: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에 관한 문제들을 담았습니다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자유롭게 정답을 맞춰 주세요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652A518-E610-2FBD-22D8-61E06480F796}"/>
              </a:ext>
            </a:extLst>
          </p:cNvPr>
          <p:cNvSpPr txBox="1"/>
          <p:nvPr/>
        </p:nvSpPr>
        <p:spPr>
          <a:xfrm>
            <a:off x="4638978" y="4640821"/>
            <a:ext cx="2914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&lt;</a:t>
            </a:r>
            <a:r>
              <a:rPr lang="ko-KR" altLang="en-US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진행 방식</a:t>
            </a:r>
            <a:r>
              <a:rPr lang="en-US" altLang="ko-KR" sz="20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&gt;</a:t>
            </a:r>
            <a:endParaRPr lang="ko-KR" altLang="en-US" sz="20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pic>
        <p:nvPicPr>
          <p:cNvPr id="79" name="Object 53">
            <a:extLst>
              <a:ext uri="{FF2B5EF4-FFF2-40B4-BE49-F238E27FC236}">
                <a16:creationId xmlns:a16="http://schemas.microsoft.com/office/drawing/2014/main" id="{8326BD63-6078-390D-6A8D-609A91F55D2F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1360000">
            <a:off x="1066594" y="2101989"/>
            <a:ext cx="1752368" cy="175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06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A41583E9-D966-C78C-5A34-CCE52757959D}"/>
              </a:ext>
            </a:extLst>
          </p:cNvPr>
          <p:cNvGrpSpPr/>
          <p:nvPr/>
        </p:nvGrpSpPr>
        <p:grpSpPr>
          <a:xfrm>
            <a:off x="0" y="12192"/>
            <a:ext cx="12192000" cy="6858000"/>
            <a:chOff x="0" y="0"/>
            <a:chExt cx="12192000" cy="6858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BC94C1C-F19F-49F1-D183-9714FEA9A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36705D7-0511-6EDA-5B00-F278368E026F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ADDDCA-A579-65F0-511A-0277A8201A48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cxnSp>
        <p:nvCxnSpPr>
          <p:cNvPr id="6" name="직선 연결선 5"/>
          <p:cNvCxnSpPr/>
          <p:nvPr/>
        </p:nvCxnSpPr>
        <p:spPr>
          <a:xfrm>
            <a:off x="4900476" y="1967016"/>
            <a:ext cx="0" cy="421765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61348" y="3068640"/>
            <a:ext cx="6042448" cy="3347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① 추첨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抽選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② 선착순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先着順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③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교수님과의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면담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教授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との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面談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④ 랜덤 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ランダム 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⑤ 신청하면 조건 없이 수강 가능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申請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すれば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条件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なしで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受講可能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2520" y="2158029"/>
            <a:ext cx="716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Q. 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 대학교의 수강신청 방법으로 올바른 것은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? </a:t>
            </a:r>
          </a:p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      </a:t>
            </a:r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履修登録方法で正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しいのは？</a:t>
            </a:r>
            <a:endParaRPr lang="ko-KR" altLang="en-US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  <p:sp>
        <p:nvSpPr>
          <p:cNvPr id="14" name="1/2 액자 13"/>
          <p:cNvSpPr/>
          <p:nvPr/>
        </p:nvSpPr>
        <p:spPr>
          <a:xfrm rot="11771507">
            <a:off x="5404605" y="3696513"/>
            <a:ext cx="374072" cy="363454"/>
          </a:xfrm>
          <a:prstGeom prst="halfFrame">
            <a:avLst>
              <a:gd name="adj1" fmla="val 15036"/>
              <a:gd name="adj2" fmla="val 1732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58"/>
          <a:stretch/>
        </p:blipFill>
        <p:spPr bwMode="auto">
          <a:xfrm>
            <a:off x="726759" y="2277735"/>
            <a:ext cx="4031674" cy="2551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793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896ED319-2347-7189-F340-E7DB8EA7ECC4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4E7751-5A43-9483-BBAA-00964B05D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D70EC1-381F-680C-640A-1320318F5142}"/>
                </a:ext>
              </a:extLst>
            </p:cNvPr>
            <p:cNvSpPr txBox="1"/>
            <p:nvPr/>
          </p:nvSpPr>
          <p:spPr>
            <a:xfrm>
              <a:off x="3560216" y="135208"/>
              <a:ext cx="5066024" cy="276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2024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동계 </a:t>
              </a:r>
              <a:r>
                <a:rPr lang="en-US" altLang="ko-KR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OKIS </a:t>
              </a:r>
              <a:r>
                <a:rPr lang="ko-KR" altLang="en-US" sz="12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글로벌 멘토링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F57D5C-566B-A65C-7049-54E9FD43E9B8}"/>
                </a:ext>
              </a:extLst>
            </p:cNvPr>
            <p:cNvSpPr txBox="1"/>
            <p:nvPr/>
          </p:nvSpPr>
          <p:spPr>
            <a:xfrm>
              <a:off x="3493458" y="375260"/>
              <a:ext cx="51995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K-</a:t>
              </a:r>
              <a:r>
                <a:rPr lang="ko-KR" altLang="en-US" sz="2800" dirty="0"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대학생활 모의고사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358068" y="2539412"/>
            <a:ext cx="947031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한국 대학에서의 수강신청은 일반적으로 </a:t>
            </a:r>
            <a:r>
              <a:rPr lang="ko-KR" altLang="en-US" sz="2400" dirty="0">
                <a:highlight>
                  <a:srgbClr val="FFFF00"/>
                </a:highlight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선착순</a:t>
            </a: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으로 진행된다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韓国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大学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受講申請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は、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一般的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先着順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で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行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われます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en-US" altLang="ja-JP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  <a:p>
            <a:pPr latinLnBrk="0"/>
            <a:b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</a:br>
            <a:r>
              <a:rPr lang="ko-KR" altLang="en-US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정해진 시각에 먼저 수강신청 홈페이지에 접속하여 원하는 강의를 신청한 사람이 그 과목을 수강할 수 있다</a:t>
            </a:r>
            <a:r>
              <a:rPr lang="en-US" altLang="ko-KR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</a:p>
          <a:p>
            <a:pPr latinLnBrk="0"/>
            <a:r>
              <a:rPr lang="ko-KR" altLang="en-US" sz="2400" dirty="0" err="1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決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められた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時間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に、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まず履修登録用の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ホームページにアクセスし、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希望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授業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を最も先に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申請した人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がその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科目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を</a:t>
            </a:r>
            <a:r>
              <a:rPr lang="ko-KR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受講</a:t>
            </a:r>
            <a:r>
              <a:rPr lang="ja-JP" altLang="en-US" sz="240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することができます</a:t>
            </a:r>
            <a:r>
              <a:rPr lang="en-US" altLang="ja-JP" sz="2400" dirty="0">
                <a:latin typeface="Noto Sans KR SemiBold" panose="020B0200000000000000" pitchFamily="50" charset="-127"/>
                <a:ea typeface="Noto Sans KR SemiBold" panose="020B0200000000000000" pitchFamily="50" charset="-127"/>
              </a:rPr>
              <a:t>!</a:t>
            </a:r>
            <a:endParaRPr lang="en-US" altLang="ko-KR" sz="2400" dirty="0">
              <a:latin typeface="Noto Sans KR SemiBold" panose="020B0200000000000000" pitchFamily="50" charset="-127"/>
              <a:ea typeface="Noto Sans KR SemiBold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7963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1831</Words>
  <Application>Microsoft Macintosh PowerPoint</Application>
  <PresentationFormat>Widescreen</PresentationFormat>
  <Paragraphs>221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땅스부대찌개 Bold</vt:lpstr>
      <vt:lpstr>IBM Plex Sans KR</vt:lpstr>
      <vt:lpstr>G마켓 산스 TTF Bold</vt:lpstr>
      <vt:lpstr>HY헤드라인M</vt:lpstr>
      <vt:lpstr>맑은 고딕</vt:lpstr>
      <vt:lpstr>둥근모꼴</vt:lpstr>
      <vt:lpstr>Noto Sans KR SemiBold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Hyunjun</dc:creator>
  <cp:lastModifiedBy>박민지</cp:lastModifiedBy>
  <cp:revision>59</cp:revision>
  <dcterms:created xsi:type="dcterms:W3CDTF">2022-12-25T09:50:57Z</dcterms:created>
  <dcterms:modified xsi:type="dcterms:W3CDTF">2024-01-18T02:07:22Z</dcterms:modified>
</cp:coreProperties>
</file>